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21"/>
  </p:notesMasterIdLst>
  <p:sldIdLst>
    <p:sldId id="256" r:id="rId2"/>
    <p:sldId id="289" r:id="rId3"/>
    <p:sldId id="290" r:id="rId4"/>
    <p:sldId id="259" r:id="rId5"/>
    <p:sldId id="260" r:id="rId6"/>
    <p:sldId id="261" r:id="rId7"/>
    <p:sldId id="272" r:id="rId8"/>
    <p:sldId id="275" r:id="rId9"/>
    <p:sldId id="262" r:id="rId10"/>
    <p:sldId id="277" r:id="rId11"/>
    <p:sldId id="278" r:id="rId12"/>
    <p:sldId id="279" r:id="rId13"/>
    <p:sldId id="271" r:id="rId14"/>
    <p:sldId id="263" r:id="rId15"/>
    <p:sldId id="264" r:id="rId16"/>
    <p:sldId id="280" r:id="rId17"/>
    <p:sldId id="265" r:id="rId18"/>
    <p:sldId id="266" r:id="rId19"/>
    <p:sldId id="268" r:id="rId2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42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EE708D-94E9-437E-A495-795332906D1D}" type="datetimeFigureOut">
              <a:rPr kumimoji="1" lang="ja-JP" altLang="en-US" smtClean="0"/>
              <a:pPr/>
              <a:t>2014/2/21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153745-5A4A-4FE1-956C-E9C311056C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16592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E6D9B0-E957-4F8D-A548-3D9AE3C476A2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10911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153745-5A4A-4FE1-956C-E9C311056C78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74264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9"/>
          <p:cNvGrpSpPr/>
          <p:nvPr/>
        </p:nvGrpSpPr>
        <p:grpSpPr>
          <a:xfrm>
            <a:off x="3488" y="5391150"/>
            <a:ext cx="9140512" cy="1466850"/>
            <a:chOff x="3488" y="5391150"/>
            <a:chExt cx="9140512" cy="1466850"/>
          </a:xfrm>
        </p:grpSpPr>
        <p:pic>
          <p:nvPicPr>
            <p:cNvPr id="15" name="図 14" descr="headimage_top.gi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143250" y="6211252"/>
              <a:ext cx="6000750" cy="646748"/>
            </a:xfrm>
            <a:prstGeom prst="rect">
              <a:avLst/>
            </a:prstGeom>
          </p:spPr>
        </p:pic>
        <p:pic>
          <p:nvPicPr>
            <p:cNvPr id="16" name="図 15" descr="headimage_back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811800" y="5391150"/>
              <a:ext cx="320040" cy="1466850"/>
            </a:xfrm>
            <a:prstGeom prst="rect">
              <a:avLst/>
            </a:prstGeom>
          </p:spPr>
        </p:pic>
        <p:pic>
          <p:nvPicPr>
            <p:cNvPr id="18" name="図 17" descr="headimage_back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555776" y="5391150"/>
              <a:ext cx="320040" cy="1466850"/>
            </a:xfrm>
            <a:prstGeom prst="rect">
              <a:avLst/>
            </a:prstGeom>
          </p:spPr>
        </p:pic>
        <p:pic>
          <p:nvPicPr>
            <p:cNvPr id="19" name="図 18" descr="headimage_back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35736" y="5391150"/>
              <a:ext cx="320040" cy="1466850"/>
            </a:xfrm>
            <a:prstGeom prst="rect">
              <a:avLst/>
            </a:prstGeom>
          </p:spPr>
        </p:pic>
        <p:pic>
          <p:nvPicPr>
            <p:cNvPr id="20" name="図 19" descr="headimage_back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907704" y="5391150"/>
              <a:ext cx="320040" cy="1466850"/>
            </a:xfrm>
            <a:prstGeom prst="rect">
              <a:avLst/>
            </a:prstGeom>
          </p:spPr>
        </p:pic>
        <p:pic>
          <p:nvPicPr>
            <p:cNvPr id="23" name="図 22" descr="headimage_back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19672" y="5391150"/>
              <a:ext cx="320040" cy="1466850"/>
            </a:xfrm>
            <a:prstGeom prst="rect">
              <a:avLst/>
            </a:prstGeom>
          </p:spPr>
        </p:pic>
        <p:pic>
          <p:nvPicPr>
            <p:cNvPr id="24" name="図 23" descr="headimage_back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31640" y="5391150"/>
              <a:ext cx="320040" cy="1466850"/>
            </a:xfrm>
            <a:prstGeom prst="rect">
              <a:avLst/>
            </a:prstGeom>
          </p:spPr>
        </p:pic>
        <p:pic>
          <p:nvPicPr>
            <p:cNvPr id="25" name="図 24" descr="headimage_back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43608" y="5391150"/>
              <a:ext cx="320040" cy="1466850"/>
            </a:xfrm>
            <a:prstGeom prst="rect">
              <a:avLst/>
            </a:prstGeom>
          </p:spPr>
        </p:pic>
        <p:pic>
          <p:nvPicPr>
            <p:cNvPr id="26" name="図 25" descr="headimage_back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55576" y="5391150"/>
              <a:ext cx="320040" cy="1466850"/>
            </a:xfrm>
            <a:prstGeom prst="rect">
              <a:avLst/>
            </a:prstGeom>
          </p:spPr>
        </p:pic>
        <p:pic>
          <p:nvPicPr>
            <p:cNvPr id="27" name="図 26" descr="headimage_back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7544" y="5391150"/>
              <a:ext cx="320040" cy="1466850"/>
            </a:xfrm>
            <a:prstGeom prst="rect">
              <a:avLst/>
            </a:prstGeom>
          </p:spPr>
        </p:pic>
        <p:pic>
          <p:nvPicPr>
            <p:cNvPr id="30" name="図 29" descr="headimage_back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9512" y="5391150"/>
              <a:ext cx="320040" cy="1466850"/>
            </a:xfrm>
            <a:prstGeom prst="rect">
              <a:avLst/>
            </a:prstGeom>
          </p:spPr>
        </p:pic>
        <p:pic>
          <p:nvPicPr>
            <p:cNvPr id="31" name="図 30" descr="headimage_back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488" y="5391150"/>
              <a:ext cx="320040" cy="1466850"/>
            </a:xfrm>
            <a:prstGeom prst="rect">
              <a:avLst/>
            </a:prstGeom>
          </p:spPr>
        </p:pic>
      </p:grp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29" name="スライド番号プレースホルダー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>
            <a:lvl1pPr>
              <a:defRPr sz="105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E6A88D4E-5DCF-4EEF-AC3D-F5A9E3AC4A2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正方形/長方形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正方形/長方形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正方形/長方形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1" name="Picture 2" descr="IRP_logo_jp_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50088" y="44624"/>
            <a:ext cx="914400" cy="35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図 11" descr="logo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190421" y="58838"/>
            <a:ext cx="837963" cy="345826"/>
          </a:xfrm>
          <a:prstGeom prst="rect">
            <a:avLst/>
          </a:prstGeom>
        </p:spPr>
      </p:pic>
      <p:pic>
        <p:nvPicPr>
          <p:cNvPr id="13" name="図 12" descr="weko-site-top-logo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219526" y="116632"/>
            <a:ext cx="944762" cy="28444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2E77AF00-D75A-468E-BCAC-448DF42BD2B8}" type="datetime1">
              <a:rPr kumimoji="1" lang="ja-JP" altLang="en-US" smtClean="0"/>
              <a:pPr/>
              <a:t>2014/2/21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88D4E-5DCF-4EEF-AC3D-F5A9E3AC4A2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pic>
        <p:nvPicPr>
          <p:cNvPr id="7" name="Picture 2" descr="IRP_logo_jp_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50088" y="44624"/>
            <a:ext cx="914400" cy="35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図 7" descr="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90421" y="58838"/>
            <a:ext cx="837963" cy="345826"/>
          </a:xfrm>
          <a:prstGeom prst="rect">
            <a:avLst/>
          </a:prstGeom>
        </p:spPr>
      </p:pic>
      <p:pic>
        <p:nvPicPr>
          <p:cNvPr id="9" name="図 8" descr="weko-site-top-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19526" y="116632"/>
            <a:ext cx="944762" cy="284444"/>
          </a:xfrm>
          <a:prstGeom prst="rect">
            <a:avLst/>
          </a:prstGeom>
        </p:spPr>
      </p:pic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2E77AF00-D75A-468E-BCAC-448DF42BD2B8}" type="datetime1">
              <a:rPr kumimoji="1" lang="ja-JP" altLang="en-US" smtClean="0"/>
              <a:pPr/>
              <a:t>2014/2/21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88D4E-5DCF-4EEF-AC3D-F5A9E3AC4A2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二等辺三角形 7"/>
          <p:cNvSpPr>
            <a:spLocks noChangeAspect="1"/>
          </p:cNvSpPr>
          <p:nvPr/>
        </p:nvSpPr>
        <p:spPr>
          <a:xfrm rot="5400000">
            <a:off x="448659" y="6460775"/>
            <a:ext cx="154588" cy="97455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pic>
        <p:nvPicPr>
          <p:cNvPr id="10" name="Picture 2" descr="IRP_logo_jp_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50088" y="44624"/>
            <a:ext cx="914400" cy="35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図 10" descr="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90421" y="58838"/>
            <a:ext cx="837963" cy="345826"/>
          </a:xfrm>
          <a:prstGeom prst="rect">
            <a:avLst/>
          </a:prstGeom>
        </p:spPr>
      </p:pic>
      <p:pic>
        <p:nvPicPr>
          <p:cNvPr id="12" name="図 11" descr="weko-site-top-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19526" y="116632"/>
            <a:ext cx="944762" cy="284444"/>
          </a:xfrm>
          <a:prstGeom prst="rect">
            <a:avLst/>
          </a:prstGeom>
        </p:spPr>
      </p:pic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anchor="ctr"/>
          <a:lstStyle>
            <a:lvl1pPr algn="r">
              <a:defRPr sz="1050" b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6BFFF55B-235F-4D8F-B168-C9C4A6D34F4E}" type="datetime1">
              <a:rPr kumimoji="1" lang="ja-JP" altLang="en-US" smtClean="0"/>
              <a:pPr/>
              <a:t>2014/2/21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 anchor="ctr"/>
          <a:lstStyle>
            <a:lvl1pPr>
              <a:defRPr sz="1000" b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E6A88D4E-5DCF-4EEF-AC3D-F5A9E3AC4A2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pic>
        <p:nvPicPr>
          <p:cNvPr id="7" name="Picture 2" descr="IRP_logo_jp_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50088" y="44624"/>
            <a:ext cx="914400" cy="35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図 8" descr="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90421" y="58838"/>
            <a:ext cx="837963" cy="345826"/>
          </a:xfrm>
          <a:prstGeom prst="rect">
            <a:avLst/>
          </a:prstGeom>
        </p:spPr>
      </p:pic>
      <p:pic>
        <p:nvPicPr>
          <p:cNvPr id="10" name="図 9" descr="weko-site-top-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19526" y="116632"/>
            <a:ext cx="944762" cy="28444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  <a:prstGeom prst="rect">
            <a:avLst/>
          </a:prstGeom>
        </p:spPr>
        <p:txBody>
          <a:bodyPr/>
          <a:lstStyle/>
          <a:p>
            <a:fld id="{AD49F2E1-66A3-40B7-ADC1-E6203213126E}" type="datetime1">
              <a:rPr kumimoji="1" lang="ja-JP" altLang="en-US" smtClean="0"/>
              <a:pPr/>
              <a:t>2014/2/21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E6A88D4E-5DCF-4EEF-AC3D-F5A9E3AC4A2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正方形/長方形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9" name="Picture 2" descr="IRP_logo_jp_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50088" y="44624"/>
            <a:ext cx="914400" cy="35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図 9" descr="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90421" y="58838"/>
            <a:ext cx="837963" cy="345826"/>
          </a:xfrm>
          <a:prstGeom prst="rect">
            <a:avLst/>
          </a:prstGeom>
        </p:spPr>
      </p:pic>
      <p:pic>
        <p:nvPicPr>
          <p:cNvPr id="11" name="図 10" descr="weko-site-top-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19526" y="116632"/>
            <a:ext cx="944762" cy="28444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D918D7D5-71DA-46C7-BDC9-2AA7181FD655}" type="datetime1">
              <a:rPr kumimoji="1" lang="ja-JP" altLang="en-US" smtClean="0"/>
              <a:pPr/>
              <a:t>2014/2/21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88D4E-5DCF-4EEF-AC3D-F5A9E3AC4A2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9" name="コンテンツ プレースホルダー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pic>
        <p:nvPicPr>
          <p:cNvPr id="8" name="Picture 2" descr="IRP_logo_jp_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50088" y="44624"/>
            <a:ext cx="914400" cy="35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図 9" descr="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90421" y="58838"/>
            <a:ext cx="837963" cy="345826"/>
          </a:xfrm>
          <a:prstGeom prst="rect">
            <a:avLst/>
          </a:prstGeom>
        </p:spPr>
      </p:pic>
      <p:pic>
        <p:nvPicPr>
          <p:cNvPr id="12" name="図 11" descr="weko-site-top-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19526" y="116632"/>
            <a:ext cx="944762" cy="28444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E5E83192-8201-4F3D-A68D-72929699F387}" type="datetime1">
              <a:rPr kumimoji="1" lang="ja-JP" altLang="en-US" smtClean="0"/>
              <a:pPr/>
              <a:t>2014/2/21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88D4E-5DCF-4EEF-AC3D-F5A9E3AC4A2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pic>
        <p:nvPicPr>
          <p:cNvPr id="10" name="Picture 2" descr="IRP_logo_jp_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50088" y="44624"/>
            <a:ext cx="914400" cy="35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図 11" descr="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90421" y="58838"/>
            <a:ext cx="837963" cy="345826"/>
          </a:xfrm>
          <a:prstGeom prst="rect">
            <a:avLst/>
          </a:prstGeom>
        </p:spPr>
      </p:pic>
      <p:pic>
        <p:nvPicPr>
          <p:cNvPr id="14" name="図 13" descr="weko-site-top-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19526" y="116632"/>
            <a:ext cx="944762" cy="28444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FBA0F6C5-997C-4C3A-B439-AECF42286329}" type="datetime1">
              <a:rPr kumimoji="1" lang="ja-JP" altLang="en-US" smtClean="0"/>
              <a:pPr/>
              <a:t>2014/2/21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88D4E-5DCF-4EEF-AC3D-F5A9E3AC4A2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6" name="二等辺三角形 5"/>
          <p:cNvSpPr>
            <a:spLocks noChangeAspect="1"/>
          </p:cNvSpPr>
          <p:nvPr/>
        </p:nvSpPr>
        <p:spPr>
          <a:xfrm rot="5400000">
            <a:off x="448659" y="6460775"/>
            <a:ext cx="154588" cy="97455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7" name="Picture 2" descr="IRP_logo_jp_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50088" y="44624"/>
            <a:ext cx="914400" cy="35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図 7" descr="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90421" y="58838"/>
            <a:ext cx="837963" cy="345826"/>
          </a:xfrm>
          <a:prstGeom prst="rect">
            <a:avLst/>
          </a:prstGeom>
        </p:spPr>
      </p:pic>
      <p:pic>
        <p:nvPicPr>
          <p:cNvPr id="9" name="図 8" descr="weko-site-top-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19526" y="116632"/>
            <a:ext cx="944762" cy="28444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909EDA3F-B8C2-4194-AF01-160FB41AAA69}" type="datetime1">
              <a:rPr kumimoji="1" lang="ja-JP" altLang="en-US" smtClean="0"/>
              <a:pPr/>
              <a:t>2014/2/21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88D4E-5DCF-4EEF-AC3D-F5A9E3AC4A2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5" name="直線コネクタ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二等辺三角形 5"/>
          <p:cNvSpPr>
            <a:spLocks noChangeAspect="1"/>
          </p:cNvSpPr>
          <p:nvPr/>
        </p:nvSpPr>
        <p:spPr>
          <a:xfrm rot="5400000">
            <a:off x="448659" y="6460775"/>
            <a:ext cx="154588" cy="97455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7" name="Picture 2" descr="IRP_logo_jp_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50088" y="44624"/>
            <a:ext cx="914400" cy="35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図 7" descr="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90421" y="58838"/>
            <a:ext cx="837963" cy="345826"/>
          </a:xfrm>
          <a:prstGeom prst="rect">
            <a:avLst/>
          </a:prstGeom>
        </p:spPr>
      </p:pic>
      <p:pic>
        <p:nvPicPr>
          <p:cNvPr id="9" name="図 8" descr="weko-site-top-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19526" y="116632"/>
            <a:ext cx="944762" cy="28444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2E77AF00-D75A-468E-BCAC-448DF42BD2B8}" type="datetime1">
              <a:rPr kumimoji="1" lang="ja-JP" altLang="en-US" smtClean="0"/>
              <a:pPr/>
              <a:t>2014/2/21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88D4E-5DCF-4EEF-AC3D-F5A9E3AC4A2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直線コネクタ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二等辺三角形 8"/>
          <p:cNvSpPr>
            <a:spLocks noChangeAspect="1"/>
          </p:cNvSpPr>
          <p:nvPr/>
        </p:nvSpPr>
        <p:spPr>
          <a:xfrm rot="5400000">
            <a:off x="448659" y="6460775"/>
            <a:ext cx="154588" cy="97455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コンテンツ プレースホルダー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pic>
        <p:nvPicPr>
          <p:cNvPr id="11" name="Picture 2" descr="IRP_logo_jp_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50088" y="44624"/>
            <a:ext cx="914400" cy="35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図 12" descr="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90421" y="58838"/>
            <a:ext cx="837963" cy="345826"/>
          </a:xfrm>
          <a:prstGeom prst="rect">
            <a:avLst/>
          </a:prstGeom>
        </p:spPr>
      </p:pic>
      <p:pic>
        <p:nvPicPr>
          <p:cNvPr id="14" name="図 13" descr="weko-site-top-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19526" y="116632"/>
            <a:ext cx="944762" cy="284444"/>
          </a:xfrm>
          <a:prstGeom prst="rect">
            <a:avLst/>
          </a:prstGeom>
        </p:spPr>
      </p:pic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AABB639A-BC46-4C65-90BB-D1FDD82A8AC7}" type="datetime1">
              <a:rPr kumimoji="1" lang="ja-JP" altLang="en-US" smtClean="0"/>
              <a:pPr/>
              <a:t>2014/2/21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88D4E-5DCF-4EEF-AC3D-F5A9E3AC4A2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二等辺三角形 8"/>
          <p:cNvSpPr>
            <a:spLocks noChangeAspect="1"/>
          </p:cNvSpPr>
          <p:nvPr/>
        </p:nvSpPr>
        <p:spPr>
          <a:xfrm rot="5400000">
            <a:off x="448659" y="6460775"/>
            <a:ext cx="154588" cy="97455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1" name="Picture 2" descr="IRP_logo_jp_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50088" y="44624"/>
            <a:ext cx="914400" cy="35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図 11" descr="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90421" y="58838"/>
            <a:ext cx="837963" cy="345826"/>
          </a:xfrm>
          <a:prstGeom prst="rect">
            <a:avLst/>
          </a:prstGeom>
        </p:spPr>
      </p:pic>
      <p:pic>
        <p:nvPicPr>
          <p:cNvPr id="13" name="図 12" descr="weko-site-top-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19526" y="116632"/>
            <a:ext cx="944762" cy="284444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9"/>
          <p:cNvGrpSpPr/>
          <p:nvPr/>
        </p:nvGrpSpPr>
        <p:grpSpPr>
          <a:xfrm>
            <a:off x="3488" y="5391150"/>
            <a:ext cx="9140512" cy="1466850"/>
            <a:chOff x="3488" y="5391150"/>
            <a:chExt cx="9140512" cy="1466850"/>
          </a:xfrm>
        </p:grpSpPr>
        <p:pic>
          <p:nvPicPr>
            <p:cNvPr id="17" name="図 16" descr="headimage_top.gif"/>
            <p:cNvPicPr>
              <a:picLocks noChangeAspect="1"/>
            </p:cNvPicPr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143250" y="6211252"/>
              <a:ext cx="6000750" cy="646748"/>
            </a:xfrm>
            <a:prstGeom prst="rect">
              <a:avLst/>
            </a:prstGeom>
          </p:spPr>
        </p:pic>
        <p:pic>
          <p:nvPicPr>
            <p:cNvPr id="18" name="図 17" descr="headimage_back.gif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811800" y="5391150"/>
              <a:ext cx="320040" cy="1466850"/>
            </a:xfrm>
            <a:prstGeom prst="rect">
              <a:avLst/>
            </a:prstGeom>
          </p:spPr>
        </p:pic>
        <p:pic>
          <p:nvPicPr>
            <p:cNvPr id="19" name="図 18" descr="headimage_back.gif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555776" y="5391150"/>
              <a:ext cx="320040" cy="1466850"/>
            </a:xfrm>
            <a:prstGeom prst="rect">
              <a:avLst/>
            </a:prstGeom>
          </p:spPr>
        </p:pic>
        <p:pic>
          <p:nvPicPr>
            <p:cNvPr id="20" name="図 19" descr="headimage_back.gif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235736" y="5391150"/>
              <a:ext cx="320040" cy="1466850"/>
            </a:xfrm>
            <a:prstGeom prst="rect">
              <a:avLst/>
            </a:prstGeom>
          </p:spPr>
        </p:pic>
        <p:pic>
          <p:nvPicPr>
            <p:cNvPr id="21" name="図 20" descr="headimage_back.gif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907704" y="5391150"/>
              <a:ext cx="320040" cy="1466850"/>
            </a:xfrm>
            <a:prstGeom prst="rect">
              <a:avLst/>
            </a:prstGeom>
          </p:spPr>
        </p:pic>
        <p:pic>
          <p:nvPicPr>
            <p:cNvPr id="24" name="図 23" descr="headimage_back.gif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619672" y="5391150"/>
              <a:ext cx="320040" cy="1466850"/>
            </a:xfrm>
            <a:prstGeom prst="rect">
              <a:avLst/>
            </a:prstGeom>
          </p:spPr>
        </p:pic>
        <p:pic>
          <p:nvPicPr>
            <p:cNvPr id="25" name="図 24" descr="headimage_back.gif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331640" y="5391150"/>
              <a:ext cx="320040" cy="1466850"/>
            </a:xfrm>
            <a:prstGeom prst="rect">
              <a:avLst/>
            </a:prstGeom>
          </p:spPr>
        </p:pic>
        <p:pic>
          <p:nvPicPr>
            <p:cNvPr id="26" name="図 25" descr="headimage_back.gif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043608" y="5391150"/>
              <a:ext cx="320040" cy="1466850"/>
            </a:xfrm>
            <a:prstGeom prst="rect">
              <a:avLst/>
            </a:prstGeom>
          </p:spPr>
        </p:pic>
        <p:pic>
          <p:nvPicPr>
            <p:cNvPr id="27" name="図 26" descr="headimage_back.gif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755576" y="5391150"/>
              <a:ext cx="320040" cy="1466850"/>
            </a:xfrm>
            <a:prstGeom prst="rect">
              <a:avLst/>
            </a:prstGeom>
          </p:spPr>
        </p:pic>
        <p:pic>
          <p:nvPicPr>
            <p:cNvPr id="30" name="図 29" descr="headimage_back.gif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467544" y="5391150"/>
              <a:ext cx="320040" cy="1466850"/>
            </a:xfrm>
            <a:prstGeom prst="rect">
              <a:avLst/>
            </a:prstGeom>
          </p:spPr>
        </p:pic>
        <p:pic>
          <p:nvPicPr>
            <p:cNvPr id="31" name="図 30" descr="headimage_back.gif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79512" y="5391150"/>
              <a:ext cx="320040" cy="1466850"/>
            </a:xfrm>
            <a:prstGeom prst="rect">
              <a:avLst/>
            </a:prstGeom>
          </p:spPr>
        </p:pic>
        <p:pic>
          <p:nvPicPr>
            <p:cNvPr id="32" name="図 31" descr="headimage_back.gif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488" y="5391150"/>
              <a:ext cx="320040" cy="1466850"/>
            </a:xfrm>
            <a:prstGeom prst="rect">
              <a:avLst/>
            </a:prstGeom>
          </p:spPr>
        </p:pic>
      </p:grpSp>
      <p:sp>
        <p:nvSpPr>
          <p:cNvPr id="22" name="タイトル プレースホルダー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 anchor="ctr"/>
          <a:lstStyle>
            <a:lvl1pPr algn="l" eaLnBrk="1" latinLnBrk="0" hangingPunct="1">
              <a:defRPr kumimoji="0" sz="1050" b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E6A88D4E-5DCF-4EEF-AC3D-F5A9E3AC4A2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29" name="直線コネクタ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二等辺三角形 9"/>
          <p:cNvSpPr>
            <a:spLocks noChangeAspect="1"/>
          </p:cNvSpPr>
          <p:nvPr/>
        </p:nvSpPr>
        <p:spPr>
          <a:xfrm rot="5400000">
            <a:off x="448659" y="6471330"/>
            <a:ext cx="154588" cy="97455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1" name="Picture 2" descr="IRP_logo_jp_l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050088" y="44624"/>
            <a:ext cx="914400" cy="35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図 11" descr="logo.pn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7190421" y="58838"/>
            <a:ext cx="837963" cy="345826"/>
          </a:xfrm>
          <a:prstGeom prst="rect">
            <a:avLst/>
          </a:prstGeom>
        </p:spPr>
      </p:pic>
      <p:pic>
        <p:nvPicPr>
          <p:cNvPr id="15" name="図 14" descr="weko-site-top-logo.png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6219526" y="116632"/>
            <a:ext cx="944762" cy="28444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1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1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1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1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1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1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kumimoji="1" lang="en-US" altLang="ja-JP" dirty="0" smtClean="0"/>
              <a:t>Single Contents Registration Manual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/>
              <a:t>National Institute of Informatics 2013-02-17</a:t>
            </a:r>
            <a:endParaRPr lang="ja-JP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yamaji\Desktop\000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450" y="2060848"/>
            <a:ext cx="6515100" cy="352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5. File License and Access </a:t>
            </a:r>
            <a:r>
              <a:rPr lang="en-US" altLang="ja-JP" dirty="0" smtClean="0"/>
              <a:t>Control </a:t>
            </a:r>
            <a:r>
              <a:rPr lang="en-US" altLang="ja-JP" dirty="0" smtClean="0"/>
              <a:t>(4/7)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88D4E-5DCF-4EEF-AC3D-F5A9E3AC4A2D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363272" cy="5090120"/>
          </a:xfrm>
        </p:spPr>
        <p:txBody>
          <a:bodyPr>
            <a:normAutofit/>
          </a:bodyPr>
          <a:lstStyle/>
          <a:p>
            <a:pPr lvl="1"/>
            <a:r>
              <a:rPr lang="en-US" altLang="ja-JP" dirty="0" smtClean="0"/>
              <a:t>“detail”</a:t>
            </a:r>
            <a:endParaRPr lang="en-US" altLang="ja-JP" dirty="0" smtClean="0"/>
          </a:p>
          <a:p>
            <a:pPr lvl="1"/>
            <a:endParaRPr lang="en-US" altLang="ja-JP" dirty="0" smtClean="0"/>
          </a:p>
          <a:p>
            <a:pPr lvl="1"/>
            <a:endParaRPr lang="en-US" altLang="ja-JP" dirty="0" smtClean="0"/>
          </a:p>
          <a:p>
            <a:pPr lvl="1"/>
            <a:endParaRPr lang="en-US" altLang="ja-JP" dirty="0" smtClean="0"/>
          </a:p>
          <a:p>
            <a:pPr lvl="1"/>
            <a:endParaRPr lang="en-US" altLang="ja-JP" dirty="0" smtClean="0"/>
          </a:p>
          <a:p>
            <a:pPr lvl="1"/>
            <a:endParaRPr lang="en-US" altLang="ja-JP" dirty="0" smtClean="0"/>
          </a:p>
          <a:p>
            <a:pPr lvl="1"/>
            <a:endParaRPr lang="en-US" altLang="ja-JP" dirty="0" smtClean="0"/>
          </a:p>
        </p:txBody>
      </p:sp>
      <p:sp>
        <p:nvSpPr>
          <p:cNvPr id="20" name="右矢印 19"/>
          <p:cNvSpPr/>
          <p:nvPr/>
        </p:nvSpPr>
        <p:spPr>
          <a:xfrm rot="13649726">
            <a:off x="6206556" y="3344709"/>
            <a:ext cx="653386" cy="228792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 w="158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角丸四角形 10"/>
          <p:cNvSpPr/>
          <p:nvPr/>
        </p:nvSpPr>
        <p:spPr>
          <a:xfrm>
            <a:off x="3851920" y="4581128"/>
            <a:ext cx="4680520" cy="100811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Contents file information will be appeared on the top of the </a:t>
            </a:r>
            <a:r>
              <a:rPr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contents detail page.</a:t>
            </a:r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円/楕円 11"/>
          <p:cNvSpPr/>
          <p:nvPr/>
        </p:nvSpPr>
        <p:spPr>
          <a:xfrm>
            <a:off x="899592" y="3140968"/>
            <a:ext cx="7344816" cy="1440160"/>
          </a:xfrm>
          <a:prstGeom prst="ellipse">
            <a:avLst/>
          </a:prstGeom>
          <a:noFill/>
          <a:ln w="31750">
            <a:solidFill>
              <a:schemeClr val="accent6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5. File License and Access </a:t>
            </a:r>
            <a:r>
              <a:rPr lang="en-US" altLang="ja-JP" dirty="0" err="1" smtClean="0"/>
              <a:t>Contr</a:t>
            </a:r>
            <a:r>
              <a:rPr lang="en-US" altLang="ja-JP" dirty="0" smtClean="0"/>
              <a:t> (5/7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88D4E-5DCF-4EEF-AC3D-F5A9E3AC4A2D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363272" cy="5090120"/>
          </a:xfrm>
        </p:spPr>
        <p:txBody>
          <a:bodyPr>
            <a:normAutofit/>
          </a:bodyPr>
          <a:lstStyle/>
          <a:p>
            <a:pPr lvl="1"/>
            <a:r>
              <a:rPr lang="en-US" altLang="ja-JP" dirty="0" smtClean="0"/>
              <a:t>“simple”</a:t>
            </a:r>
            <a:endParaRPr lang="en-US" altLang="ja-JP" dirty="0" smtClean="0"/>
          </a:p>
          <a:p>
            <a:pPr lvl="1"/>
            <a:endParaRPr lang="en-US" altLang="ja-JP" dirty="0" smtClean="0"/>
          </a:p>
          <a:p>
            <a:pPr lvl="1"/>
            <a:endParaRPr lang="en-US" altLang="ja-JP" dirty="0" smtClean="0"/>
          </a:p>
          <a:p>
            <a:pPr lvl="1"/>
            <a:endParaRPr lang="en-US" altLang="ja-JP" dirty="0" smtClean="0"/>
          </a:p>
          <a:p>
            <a:pPr lvl="1"/>
            <a:endParaRPr lang="en-US" altLang="ja-JP" dirty="0" smtClean="0"/>
          </a:p>
          <a:p>
            <a:pPr lvl="1"/>
            <a:endParaRPr lang="en-US" altLang="ja-JP" dirty="0" smtClean="0"/>
          </a:p>
          <a:p>
            <a:pPr lvl="1"/>
            <a:endParaRPr lang="en-US" altLang="ja-JP" dirty="0" smtClean="0"/>
          </a:p>
        </p:txBody>
      </p:sp>
      <p:pic>
        <p:nvPicPr>
          <p:cNvPr id="8194" name="Picture 2" descr="C:\Users\yamaji\Desktop\000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348880"/>
            <a:ext cx="5506618" cy="2223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角丸四角形 10"/>
          <p:cNvSpPr/>
          <p:nvPr/>
        </p:nvSpPr>
        <p:spPr>
          <a:xfrm>
            <a:off x="5364088" y="3212976"/>
            <a:ext cx="3240360" cy="129614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Contents link simply appeared in the metadata description. </a:t>
            </a:r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5. File License and Access </a:t>
            </a:r>
            <a:r>
              <a:rPr lang="en-US" altLang="ja-JP" dirty="0" smtClean="0"/>
              <a:t>Control (6/7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88D4E-5DCF-4EEF-AC3D-F5A9E3AC4A2D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363272" cy="5090120"/>
          </a:xfrm>
        </p:spPr>
        <p:txBody>
          <a:bodyPr>
            <a:normAutofit/>
          </a:bodyPr>
          <a:lstStyle/>
          <a:p>
            <a:pPr lvl="1"/>
            <a:r>
              <a:rPr lang="en-US" altLang="ja-JP" dirty="0" smtClean="0"/>
              <a:t>“flash”</a:t>
            </a:r>
            <a:endParaRPr lang="en-US" altLang="ja-JP" dirty="0" smtClean="0"/>
          </a:p>
          <a:p>
            <a:pPr lvl="1"/>
            <a:endParaRPr lang="en-US" altLang="ja-JP" dirty="0" smtClean="0"/>
          </a:p>
          <a:p>
            <a:pPr lvl="1"/>
            <a:endParaRPr lang="en-US" altLang="ja-JP" dirty="0" smtClean="0"/>
          </a:p>
          <a:p>
            <a:pPr lvl="1"/>
            <a:endParaRPr lang="en-US" altLang="ja-JP" dirty="0" smtClean="0"/>
          </a:p>
          <a:p>
            <a:pPr lvl="1"/>
            <a:endParaRPr lang="en-US" altLang="ja-JP" dirty="0" smtClean="0"/>
          </a:p>
          <a:p>
            <a:pPr lvl="1"/>
            <a:endParaRPr lang="en-US" altLang="ja-JP" dirty="0" smtClean="0"/>
          </a:p>
          <a:p>
            <a:pPr lvl="1"/>
            <a:endParaRPr lang="en-US" altLang="ja-JP" dirty="0" smtClean="0"/>
          </a:p>
        </p:txBody>
      </p:sp>
      <p:pic>
        <p:nvPicPr>
          <p:cNvPr id="9218" name="Picture 2" descr="C:\Users\yamaji\Desktop\000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3" y="1628800"/>
            <a:ext cx="4264847" cy="4550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角丸四角形 10"/>
          <p:cNvSpPr/>
          <p:nvPr/>
        </p:nvSpPr>
        <p:spPr>
          <a:xfrm>
            <a:off x="5220072" y="4005064"/>
            <a:ext cx="3024336" cy="93610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You can show your contents in </a:t>
            </a:r>
            <a:r>
              <a:rPr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web page. </a:t>
            </a:r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363272" cy="5090120"/>
          </a:xfrm>
        </p:spPr>
        <p:txBody>
          <a:bodyPr>
            <a:normAutofit/>
          </a:bodyPr>
          <a:lstStyle/>
          <a:p>
            <a:r>
              <a:rPr lang="en-US" altLang="ja-JP" sz="2000" dirty="0" smtClean="0"/>
              <a:t>Select access control option to the file</a:t>
            </a:r>
            <a:endParaRPr kumimoji="1" lang="en-US" altLang="ja-JP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/>
            <a:r>
              <a:rPr lang="en-US" altLang="ja-JP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Open access: anyone can access to the file immediately. </a:t>
            </a:r>
            <a:endParaRPr lang="en-US" altLang="ja-JP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/>
            <a:r>
              <a:rPr kumimoji="1" lang="en-US" altLang="ja-JP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Input open access data: same as the above but from the date you assigned.</a:t>
            </a:r>
            <a:endParaRPr kumimoji="1" lang="en-US" altLang="ja-JP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/>
            <a:r>
              <a:rPr lang="en-US" altLang="ja-JP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Registered user only: only the logged-in user can access to the file. </a:t>
            </a:r>
            <a:endParaRPr kumimoji="1" lang="en-US" altLang="ja-JP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kumimoji="1" lang="en-US" altLang="ja-JP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Click “next” button </a:t>
            </a:r>
            <a:endParaRPr kumimoji="1" lang="en-US" altLang="ja-JP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kumimoji="1" lang="ja-JP" altLang="en-US" sz="2000" dirty="0"/>
          </a:p>
        </p:txBody>
      </p:sp>
      <p:pic>
        <p:nvPicPr>
          <p:cNvPr id="10242" name="Picture 2" descr="C:\Users\yamaji\Desktop\000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996952"/>
            <a:ext cx="5328592" cy="3065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5. File License and Access </a:t>
            </a:r>
            <a:r>
              <a:rPr lang="en-US" altLang="ja-JP" dirty="0" smtClean="0"/>
              <a:t>Control (7/7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88D4E-5DCF-4EEF-AC3D-F5A9E3AC4A2D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  <p:sp>
        <p:nvSpPr>
          <p:cNvPr id="14" name="右矢印 13"/>
          <p:cNvSpPr/>
          <p:nvPr/>
        </p:nvSpPr>
        <p:spPr>
          <a:xfrm rot="9952741">
            <a:off x="4066372" y="4465217"/>
            <a:ext cx="1951238" cy="228792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 w="158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角丸四角形 16"/>
          <p:cNvSpPr/>
          <p:nvPr/>
        </p:nvSpPr>
        <p:spPr>
          <a:xfrm>
            <a:off x="5580112" y="3933056"/>
            <a:ext cx="2304256" cy="100811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Select one of them, </a:t>
            </a:r>
          </a:p>
          <a:p>
            <a:r>
              <a:rPr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Then click “next”!</a:t>
            </a:r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円/楕円 17"/>
          <p:cNvSpPr/>
          <p:nvPr/>
        </p:nvSpPr>
        <p:spPr>
          <a:xfrm>
            <a:off x="1187624" y="4365104"/>
            <a:ext cx="2736304" cy="1368152"/>
          </a:xfrm>
          <a:prstGeom prst="ellipse">
            <a:avLst/>
          </a:prstGeom>
          <a:noFill/>
          <a:ln w="31750">
            <a:solidFill>
              <a:schemeClr val="accent6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yamaji\Desktop\000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0042" y="2276872"/>
            <a:ext cx="4963916" cy="3863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6. Metadata Registration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88D4E-5DCF-4EEF-AC3D-F5A9E3AC4A2D}" type="slidenum">
              <a:rPr kumimoji="1" lang="ja-JP" altLang="en-US" smtClean="0"/>
              <a:pPr/>
              <a:t>14</a:t>
            </a:fld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000" dirty="0" smtClean="0"/>
              <a:t>Input metadata in this screen</a:t>
            </a:r>
            <a:endParaRPr kumimoji="1" lang="en-US" altLang="ja-JP" sz="2000" dirty="0" smtClean="0"/>
          </a:p>
          <a:p>
            <a:pPr lvl="1"/>
            <a:r>
              <a:rPr lang="en-US" altLang="ja-JP" sz="1600" dirty="0" smtClean="0"/>
              <a:t>“More </a:t>
            </a:r>
            <a:r>
              <a:rPr lang="en-US" altLang="ja-JP" sz="1600" dirty="0" smtClean="0"/>
              <a:t>input </a:t>
            </a:r>
            <a:r>
              <a:rPr lang="en-US" altLang="ja-JP" sz="1600" dirty="0" smtClean="0"/>
              <a:t>row” allow you to input multiple metadata</a:t>
            </a:r>
            <a:endParaRPr lang="en-US" altLang="ja-JP" sz="1600" dirty="0" smtClean="0"/>
          </a:p>
          <a:p>
            <a:pPr lvl="1"/>
            <a:r>
              <a:rPr kumimoji="1" lang="en-US" altLang="ja-JP" sz="1600" dirty="0" smtClean="0"/>
              <a:t>You can auto fill the metadata from the external database (next page in detail)</a:t>
            </a:r>
            <a:endParaRPr kumimoji="1" lang="en-US" altLang="ja-JP" sz="1600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yamaji\Desktop\000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089750"/>
            <a:ext cx="7776864" cy="308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6-1. </a:t>
            </a:r>
            <a:r>
              <a:rPr lang="en-US" altLang="ja-JP" dirty="0" smtClean="0"/>
              <a:t>Metadata Auto-Fill (1/2)</a:t>
            </a:r>
            <a:endParaRPr kumimoji="1" lang="ja-JP" altLang="en-US" dirty="0"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88D4E-5DCF-4EEF-AC3D-F5A9E3AC4A2D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Select External Database from the Pull-Down Menu</a:t>
            </a:r>
            <a:endParaRPr kumimoji="1" lang="en-US" altLang="ja-JP" dirty="0" smtClean="0"/>
          </a:p>
          <a:p>
            <a:r>
              <a:rPr lang="en-US" altLang="ja-JP" dirty="0" smtClean="0"/>
              <a:t>Input ID</a:t>
            </a:r>
          </a:p>
          <a:p>
            <a:r>
              <a:rPr lang="en-US" altLang="ja-JP" dirty="0" smtClean="0"/>
              <a:t>Click “get data” button</a:t>
            </a:r>
          </a:p>
          <a:p>
            <a:r>
              <a:rPr kumimoji="1" lang="en-US" altLang="ja-JP" dirty="0" smtClean="0"/>
              <a:t>Confirm filled metadata</a:t>
            </a:r>
            <a:endParaRPr kumimoji="1" lang="ja-JP" altLang="en-US" dirty="0"/>
          </a:p>
        </p:txBody>
      </p:sp>
      <p:sp>
        <p:nvSpPr>
          <p:cNvPr id="19" name="円/楕円 18"/>
          <p:cNvSpPr/>
          <p:nvPr/>
        </p:nvSpPr>
        <p:spPr>
          <a:xfrm>
            <a:off x="2051720" y="4581128"/>
            <a:ext cx="6408712" cy="504056"/>
          </a:xfrm>
          <a:prstGeom prst="ellipse">
            <a:avLst/>
          </a:prstGeom>
          <a:noFill/>
          <a:ln w="31750">
            <a:solidFill>
              <a:schemeClr val="accent6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yamaji\Desktop\000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2335" y="2636912"/>
            <a:ext cx="6079330" cy="3621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6-1. Metadata Auto-Fill </a:t>
            </a:r>
            <a:r>
              <a:rPr lang="en-US" altLang="ja-JP" dirty="0" smtClean="0"/>
              <a:t>(2/2</a:t>
            </a:r>
            <a:r>
              <a:rPr lang="en-US" altLang="ja-JP" dirty="0"/>
              <a:t>)</a:t>
            </a:r>
            <a:endParaRPr kumimoji="1" lang="ja-JP" altLang="en-US" dirty="0"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88D4E-5DCF-4EEF-AC3D-F5A9E3AC4A2D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 case of PubMed</a:t>
            </a:r>
          </a:p>
          <a:p>
            <a:pPr lvl="1"/>
            <a:r>
              <a:rPr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Access to the PubMed site and search the paper.</a:t>
            </a:r>
          </a:p>
          <a:p>
            <a:r>
              <a:rPr kumimoji="1"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Copy ID from the contents page.</a:t>
            </a:r>
            <a:endParaRPr kumimoji="1" lang="en-US" altLang="ja-JP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右矢印 16"/>
          <p:cNvSpPr/>
          <p:nvPr/>
        </p:nvSpPr>
        <p:spPr>
          <a:xfrm rot="8871244">
            <a:off x="2504977" y="5383203"/>
            <a:ext cx="1456797" cy="228792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 w="158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角丸四角形 17"/>
          <p:cNvSpPr/>
          <p:nvPr/>
        </p:nvSpPr>
        <p:spPr>
          <a:xfrm>
            <a:off x="2843808" y="4653136"/>
            <a:ext cx="1512168" cy="57606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Copy PMID</a:t>
            </a:r>
            <a:endParaRPr kumimoji="1" lang="en-US" altLang="ja-JP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円/楕円 18"/>
          <p:cNvSpPr/>
          <p:nvPr/>
        </p:nvSpPr>
        <p:spPr>
          <a:xfrm>
            <a:off x="1259632" y="5805264"/>
            <a:ext cx="1512168" cy="504056"/>
          </a:xfrm>
          <a:prstGeom prst="ellipse">
            <a:avLst/>
          </a:prstGeom>
          <a:noFill/>
          <a:ln w="31750">
            <a:solidFill>
              <a:schemeClr val="accent6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yamaji\Desktop\000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4926" y="2564904"/>
            <a:ext cx="6434149" cy="3537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7. Index Tree Select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88D4E-5DCF-4EEF-AC3D-F5A9E3AC4A2D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Check index from the tree</a:t>
            </a:r>
          </a:p>
          <a:p>
            <a:pPr lvl="1"/>
            <a:r>
              <a:rPr lang="en-US" altLang="ja-JP" sz="2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Multiple selection is also available.</a:t>
            </a:r>
            <a:endParaRPr kumimoji="1" lang="en-US" altLang="ja-JP" sz="21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ja-JP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Click “next”</a:t>
            </a:r>
            <a:r>
              <a:rPr lang="ja-JP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ja-JP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button</a:t>
            </a:r>
            <a:endParaRPr kumimoji="1" lang="ja-JP" alt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円/楕円 12"/>
          <p:cNvSpPr/>
          <p:nvPr/>
        </p:nvSpPr>
        <p:spPr>
          <a:xfrm>
            <a:off x="1403648" y="4756317"/>
            <a:ext cx="936104" cy="288032"/>
          </a:xfrm>
          <a:prstGeom prst="ellipse">
            <a:avLst/>
          </a:prstGeom>
          <a:noFill/>
          <a:ln w="31750">
            <a:solidFill>
              <a:schemeClr val="accent6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右矢印 13"/>
          <p:cNvSpPr/>
          <p:nvPr/>
        </p:nvSpPr>
        <p:spPr>
          <a:xfrm rot="3006736">
            <a:off x="1064794" y="4332504"/>
            <a:ext cx="772752" cy="228792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 w="158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角丸四角形 15"/>
          <p:cNvSpPr/>
          <p:nvPr/>
        </p:nvSpPr>
        <p:spPr>
          <a:xfrm>
            <a:off x="467544" y="3573016"/>
            <a:ext cx="1872208" cy="86409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Select index from the tree</a:t>
            </a:r>
            <a:endParaRPr kumimoji="1" lang="en-US" altLang="ja-JP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円/楕円 16"/>
          <p:cNvSpPr/>
          <p:nvPr/>
        </p:nvSpPr>
        <p:spPr>
          <a:xfrm>
            <a:off x="5724128" y="5630075"/>
            <a:ext cx="1008112" cy="432048"/>
          </a:xfrm>
          <a:prstGeom prst="ellipse">
            <a:avLst/>
          </a:prstGeom>
          <a:noFill/>
          <a:ln w="31750">
            <a:solidFill>
              <a:schemeClr val="accent6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右矢印 17"/>
          <p:cNvSpPr/>
          <p:nvPr/>
        </p:nvSpPr>
        <p:spPr>
          <a:xfrm rot="7100991">
            <a:off x="6413989" y="5224502"/>
            <a:ext cx="772752" cy="228792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 w="158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6156176" y="4687681"/>
            <a:ext cx="1512168" cy="47288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Click “next”!</a:t>
            </a:r>
            <a:endParaRPr kumimoji="1" lang="en-US" altLang="ja-JP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yamaji\Desktop\0001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772816"/>
            <a:ext cx="5269587" cy="2036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C:\Users\yamaji\Desktop\0001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945593"/>
            <a:ext cx="5256584" cy="1355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C:\Users\yamaji\Desktop\0001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852936"/>
            <a:ext cx="3377153" cy="1507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>
                <a:latin typeface="+mj-ea"/>
              </a:rPr>
              <a:t>8. Confirmation</a:t>
            </a:r>
            <a:endParaRPr kumimoji="1" lang="ja-JP" altLang="en-US" dirty="0">
              <a:latin typeface="+mj-ea"/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88D4E-5DCF-4EEF-AC3D-F5A9E3AC4A2D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395536" y="1196752"/>
            <a:ext cx="8229600" cy="4937760"/>
          </a:xfrm>
        </p:spPr>
        <p:txBody>
          <a:bodyPr>
            <a:normAutofit/>
          </a:bodyPr>
          <a:lstStyle/>
          <a:p>
            <a:r>
              <a:rPr kumimoji="1" lang="en-US" altLang="ja-JP" sz="2000" dirty="0" smtClean="0"/>
              <a:t>Confirm Information</a:t>
            </a:r>
            <a:endParaRPr kumimoji="1" lang="en-US" altLang="ja-JP" sz="2000" dirty="0" smtClean="0"/>
          </a:p>
          <a:p>
            <a:r>
              <a:rPr lang="en-US" altLang="ja-JP" sz="2000" dirty="0" smtClean="0"/>
              <a:t>Click “confirm” button</a:t>
            </a:r>
            <a:endParaRPr lang="en-US" altLang="ja-JP" sz="1600" dirty="0"/>
          </a:p>
          <a:p>
            <a:endParaRPr lang="en-US" altLang="ja-JP" sz="2000" dirty="0" smtClean="0"/>
          </a:p>
        </p:txBody>
      </p:sp>
      <p:sp>
        <p:nvSpPr>
          <p:cNvPr id="17" name="円/楕円 16"/>
          <p:cNvSpPr/>
          <p:nvPr/>
        </p:nvSpPr>
        <p:spPr>
          <a:xfrm>
            <a:off x="7020272" y="2132856"/>
            <a:ext cx="1296144" cy="432048"/>
          </a:xfrm>
          <a:prstGeom prst="ellipse">
            <a:avLst/>
          </a:prstGeom>
          <a:noFill/>
          <a:ln w="31750">
            <a:solidFill>
              <a:schemeClr val="accent6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右矢印 17"/>
          <p:cNvSpPr/>
          <p:nvPr/>
        </p:nvSpPr>
        <p:spPr>
          <a:xfrm rot="15264987">
            <a:off x="7545424" y="2766843"/>
            <a:ext cx="532483" cy="149079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 w="158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角丸四角形 20"/>
          <p:cNvSpPr/>
          <p:nvPr/>
        </p:nvSpPr>
        <p:spPr>
          <a:xfrm>
            <a:off x="6948264" y="2852936"/>
            <a:ext cx="1656184" cy="108012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Final confirmation flow</a:t>
            </a:r>
            <a:endParaRPr kumimoji="1" lang="en-US" altLang="ja-JP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円/楕円 21"/>
          <p:cNvSpPr/>
          <p:nvPr/>
        </p:nvSpPr>
        <p:spPr>
          <a:xfrm>
            <a:off x="5940152" y="4797152"/>
            <a:ext cx="720081" cy="432048"/>
          </a:xfrm>
          <a:prstGeom prst="ellipse">
            <a:avLst/>
          </a:prstGeom>
          <a:noFill/>
          <a:ln w="31750">
            <a:solidFill>
              <a:schemeClr val="accent6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右矢印 22"/>
          <p:cNvSpPr/>
          <p:nvPr/>
        </p:nvSpPr>
        <p:spPr>
          <a:xfrm rot="159819">
            <a:off x="5107763" y="4874554"/>
            <a:ext cx="826389" cy="277405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 w="158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右矢印 24"/>
          <p:cNvSpPr/>
          <p:nvPr/>
        </p:nvSpPr>
        <p:spPr>
          <a:xfrm rot="13841173">
            <a:off x="3143717" y="4374462"/>
            <a:ext cx="1136132" cy="382651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 w="158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角丸四角形 23"/>
          <p:cNvSpPr/>
          <p:nvPr/>
        </p:nvSpPr>
        <p:spPr>
          <a:xfrm>
            <a:off x="3811176" y="4725144"/>
            <a:ext cx="1512168" cy="57606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Click finish!</a:t>
            </a:r>
            <a:endParaRPr kumimoji="1" lang="en-US" altLang="ja-JP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9. Conform Registered Item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88D4E-5DCF-4EEF-AC3D-F5A9E3AC4A2D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Click “top” tab and search the registered contents by using index tree or keyword search.</a:t>
            </a:r>
            <a:endParaRPr kumimoji="1" lang="ja-JP" alt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6386" name="Picture 2" descr="C:\Users\yamaji\Desktop\000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7186" y="2060848"/>
            <a:ext cx="5549628" cy="4045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yamaji\Desktop\000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717032"/>
            <a:ext cx="5149289" cy="2572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1-1. Login</a:t>
            </a:r>
            <a:endParaRPr kumimoji="1" lang="ja-JP" altLang="en-US" dirty="0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85555-CE1E-4529-AA49-B0771F9D6ACF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  <p:sp>
        <p:nvSpPr>
          <p:cNvPr id="14" name="コンテンツ プレースホルダ 1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kumimoji="1"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Click </a:t>
            </a:r>
            <a:r>
              <a:rPr kumimoji="1" lang="en-US" altLang="ja-JP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UserLogin</a:t>
            </a:r>
            <a:r>
              <a:rPr kumimoji="1"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link which is located on the right top of the page.</a:t>
            </a:r>
            <a:endParaRPr lang="en-US" altLang="ja-JP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/>
            <a:r>
              <a:rPr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Login dialog will be appeared. </a:t>
            </a:r>
            <a:endParaRPr kumimoji="1" lang="en-US" altLang="ja-JP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Input user account and </a:t>
            </a:r>
            <a:r>
              <a:rPr lang="en-US" altLang="ja-JP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passowrd</a:t>
            </a:r>
            <a:r>
              <a:rPr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Click Login button. </a:t>
            </a:r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8244408" y="4005064"/>
            <a:ext cx="423664" cy="3516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dirty="0">
                <a:solidFill>
                  <a:schemeClr val="tx1"/>
                </a:solidFill>
              </a:rPr>
              <a:t>1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15" name="右矢印 14"/>
          <p:cNvSpPr/>
          <p:nvPr/>
        </p:nvSpPr>
        <p:spPr>
          <a:xfrm rot="8073064">
            <a:off x="7428896" y="4825484"/>
            <a:ext cx="1185794" cy="228792"/>
          </a:xfrm>
          <a:prstGeom prst="rightArrow">
            <a:avLst/>
          </a:prstGeom>
          <a:gradFill>
            <a:gsLst>
              <a:gs pos="0">
                <a:schemeClr val="accent2">
                  <a:tint val="45000"/>
                  <a:satMod val="200000"/>
                  <a:alpha val="0"/>
                </a:schemeClr>
              </a:gs>
              <a:gs pos="30000">
                <a:schemeClr val="accent2">
                  <a:tint val="61000"/>
                  <a:satMod val="200000"/>
                </a:schemeClr>
              </a:gs>
              <a:gs pos="45000">
                <a:schemeClr val="accent2">
                  <a:tint val="66000"/>
                  <a:satMod val="200000"/>
                </a:schemeClr>
              </a:gs>
              <a:gs pos="55000">
                <a:schemeClr val="accent2">
                  <a:tint val="66000"/>
                  <a:satMod val="200000"/>
                </a:schemeClr>
              </a:gs>
              <a:gs pos="73000">
                <a:schemeClr val="accent2">
                  <a:tint val="61000"/>
                  <a:satMod val="200000"/>
                </a:schemeClr>
              </a:gs>
              <a:gs pos="100000">
                <a:schemeClr val="accent2">
                  <a:tint val="45000"/>
                  <a:satMod val="200000"/>
                </a:schemeClr>
              </a:gs>
            </a:gsLst>
          </a:gradFill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7236296" y="5373216"/>
            <a:ext cx="423664" cy="3516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 smtClean="0">
                <a:solidFill>
                  <a:schemeClr val="tx1"/>
                </a:solidFill>
              </a:rPr>
              <a:t>2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5940152" y="6021288"/>
            <a:ext cx="423664" cy="3516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 smtClean="0">
                <a:solidFill>
                  <a:schemeClr val="tx1"/>
                </a:solidFill>
              </a:rPr>
              <a:t>3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20" name="角丸四角形 19"/>
          <p:cNvSpPr/>
          <p:nvPr/>
        </p:nvSpPr>
        <p:spPr>
          <a:xfrm>
            <a:off x="683568" y="4365104"/>
            <a:ext cx="2448272" cy="117359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ID</a:t>
            </a:r>
            <a:r>
              <a:rPr kumimoji="1" lang="ja-JP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：</a:t>
            </a:r>
            <a:r>
              <a:rPr kumimoji="1"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admin</a:t>
            </a:r>
          </a:p>
          <a:p>
            <a:r>
              <a:rPr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Password</a:t>
            </a:r>
            <a:r>
              <a:rPr lang="ja-JP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：</a:t>
            </a:r>
            <a:r>
              <a:rPr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admin</a:t>
            </a:r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517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1-2. </a:t>
            </a:r>
            <a:r>
              <a:rPr lang="en-US" altLang="ja-JP" dirty="0" smtClean="0"/>
              <a:t>Successfully Login</a:t>
            </a:r>
            <a:endParaRPr kumimoji="1" lang="ja-JP" altLang="en-US" dirty="0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85555-CE1E-4529-AA49-B0771F9D6ACF}" type="slidenum">
              <a:rPr kumimoji="1" lang="ja-JP" altLang="en-US" smtClean="0"/>
              <a:pPr/>
              <a:t>3</a:t>
            </a:fld>
            <a:endParaRPr kumimoji="1" lang="ja-JP" altLang="en-US" dirty="0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Header menu wil</a:t>
            </a:r>
            <a:r>
              <a:rPr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 be changed after login. </a:t>
            </a:r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051" name="Picture 3" descr="C:\Users\yamaji\Desktop\00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123" y="2204864"/>
            <a:ext cx="7679755" cy="3699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円/楕円 8"/>
          <p:cNvSpPr/>
          <p:nvPr/>
        </p:nvSpPr>
        <p:spPr>
          <a:xfrm>
            <a:off x="3923928" y="2708920"/>
            <a:ext cx="4536504" cy="432048"/>
          </a:xfrm>
          <a:prstGeom prst="ellipse">
            <a:avLst/>
          </a:prstGeom>
          <a:noFill/>
          <a:ln w="31750">
            <a:solidFill>
              <a:schemeClr val="accent6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055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yamaji\Desktop\00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5614" y="2060848"/>
            <a:ext cx="6792773" cy="405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2. Access to Item Registration Menu</a:t>
            </a:r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88D4E-5DCF-4EEF-AC3D-F5A9E3AC4A2D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Select “item registration” tab</a:t>
            </a:r>
            <a:endParaRPr kumimoji="1" lang="en-US" altLang="ja-JP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>
              <a:buNone/>
            </a:pPr>
            <a:r>
              <a:rPr lang="en-US" altLang="ja-JP" dirty="0" smtClean="0"/>
              <a:t>=&gt; Item </a:t>
            </a:r>
            <a:r>
              <a:rPr lang="ja-JP" altLang="en-US" dirty="0" smtClean="0"/>
              <a:t>⇒ </a:t>
            </a:r>
            <a:r>
              <a:rPr lang="en-US" altLang="ja-JP" dirty="0" smtClean="0"/>
              <a:t>Item registration screen wil</a:t>
            </a:r>
            <a:r>
              <a:rPr lang="en-US" altLang="ja-JP" dirty="0" smtClean="0"/>
              <a:t>l be appeared. </a:t>
            </a:r>
            <a:endParaRPr kumimoji="1" lang="ja-JP" altLang="en-US" sz="1800" dirty="0"/>
          </a:p>
        </p:txBody>
      </p:sp>
      <p:sp>
        <p:nvSpPr>
          <p:cNvPr id="10" name="右矢印 9"/>
          <p:cNvSpPr/>
          <p:nvPr/>
        </p:nvSpPr>
        <p:spPr>
          <a:xfrm rot="13697513">
            <a:off x="2200301" y="4163000"/>
            <a:ext cx="653386" cy="228792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 w="158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/楕円 10"/>
          <p:cNvSpPr/>
          <p:nvPr/>
        </p:nvSpPr>
        <p:spPr>
          <a:xfrm>
            <a:off x="1475656" y="3573016"/>
            <a:ext cx="1080120" cy="432048"/>
          </a:xfrm>
          <a:prstGeom prst="ellipse">
            <a:avLst/>
          </a:prstGeom>
          <a:noFill/>
          <a:ln w="31750">
            <a:solidFill>
              <a:schemeClr val="accent6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角丸四角形 11"/>
          <p:cNvSpPr/>
          <p:nvPr/>
        </p:nvSpPr>
        <p:spPr>
          <a:xfrm>
            <a:off x="2339752" y="4365104"/>
            <a:ext cx="1368152" cy="57606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Click!</a:t>
            </a:r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3. Item Type (Metadata Set) Select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88D4E-5DCF-4EEF-AC3D-F5A9E3AC4A2D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000" dirty="0" smtClean="0"/>
              <a:t>Select appropriate item type from the pull down menu</a:t>
            </a:r>
            <a:r>
              <a:rPr lang="en-US" altLang="ja-JP" sz="2000" dirty="0"/>
              <a:t/>
            </a:r>
            <a:br>
              <a:rPr lang="en-US" altLang="ja-JP" sz="2000" dirty="0"/>
            </a:br>
            <a:r>
              <a:rPr lang="en-US" altLang="ja-JP" sz="2000" dirty="0" smtClean="0">
                <a:solidFill>
                  <a:srgbClr val="FF0000"/>
                </a:solidFill>
              </a:rPr>
              <a:t>Once you select the item type, it wouldn’t be changed.</a:t>
            </a:r>
            <a:endParaRPr lang="en-US" altLang="ja-JP" sz="1800" dirty="0" smtClean="0">
              <a:solidFill>
                <a:srgbClr val="FF0000"/>
              </a:solidFill>
            </a:endParaRPr>
          </a:p>
          <a:p>
            <a:r>
              <a:rPr lang="en-US" altLang="ja-JP" sz="2000" dirty="0" smtClean="0"/>
              <a:t>Click “Next” button</a:t>
            </a:r>
            <a:endParaRPr lang="en-US" altLang="ja-JP" sz="2000" dirty="0" smtClean="0"/>
          </a:p>
          <a:p>
            <a:endParaRPr lang="en-US" altLang="ja-JP" dirty="0" smtClean="0"/>
          </a:p>
          <a:p>
            <a:endParaRPr lang="en-US" altLang="ja-JP" sz="2000" dirty="0" smtClean="0"/>
          </a:p>
          <a:p>
            <a:endParaRPr lang="en-US" altLang="ja-JP" dirty="0" smtClean="0"/>
          </a:p>
          <a:p>
            <a:endParaRPr lang="en-US" altLang="ja-JP" sz="2000" dirty="0" smtClean="0"/>
          </a:p>
          <a:p>
            <a:endParaRPr lang="en-US" altLang="ja-JP" dirty="0" smtClean="0"/>
          </a:p>
          <a:p>
            <a:endParaRPr lang="en-US" altLang="ja-JP" sz="2000" dirty="0" smtClean="0"/>
          </a:p>
          <a:p>
            <a:endParaRPr lang="en-US" altLang="ja-JP" dirty="0" smtClean="0"/>
          </a:p>
          <a:p>
            <a:endParaRPr kumimoji="1" lang="ja-JP" altLang="en-US" sz="2000" dirty="0"/>
          </a:p>
        </p:txBody>
      </p:sp>
      <p:pic>
        <p:nvPicPr>
          <p:cNvPr id="5" name="Picture 2" descr="C:\Users\yamaji\Desktop\00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2717" y="2442895"/>
            <a:ext cx="4998566" cy="37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yamaji\Desktop\000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2367" y="2708920"/>
            <a:ext cx="4639267" cy="3528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4. File Attachment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88D4E-5DCF-4EEF-AC3D-F5A9E3AC4A2D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507288" cy="493776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altLang="ja-JP" sz="2400" dirty="0" smtClean="0"/>
              <a:t>Select </a:t>
            </a:r>
            <a:r>
              <a:rPr lang="en-US" altLang="ja-JP" sz="2800" dirty="0"/>
              <a:t>c</a:t>
            </a:r>
            <a:r>
              <a:rPr kumimoji="1" lang="en-US" altLang="ja-JP" sz="2800" dirty="0" smtClean="0"/>
              <a:t>ontents</a:t>
            </a:r>
            <a:r>
              <a:rPr kumimoji="1" lang="en-US" altLang="ja-JP" sz="2400" dirty="0" smtClean="0"/>
              <a:t> file from your local machine. </a:t>
            </a:r>
            <a:endParaRPr kumimoji="1" lang="en-US" altLang="ja-JP" sz="2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/>
            <a:r>
              <a:rPr lang="en-US" altLang="ja-JP" sz="2400" dirty="0" smtClean="0"/>
              <a:t>“More </a:t>
            </a:r>
            <a:r>
              <a:rPr lang="en-US" altLang="ja-JP" sz="2400" dirty="0" smtClean="0"/>
              <a:t>input </a:t>
            </a:r>
            <a:r>
              <a:rPr lang="en-US" altLang="ja-JP" sz="2400" dirty="0" smtClean="0"/>
              <a:t>row” allow you to register multiple files. </a:t>
            </a:r>
            <a:endParaRPr kumimoji="1" lang="en-US" altLang="ja-JP" sz="2400" dirty="0" smtClean="0"/>
          </a:p>
          <a:p>
            <a:pPr marL="457200" indent="-457200">
              <a:buFont typeface="+mj-lt"/>
              <a:buAutoNum type="arabicPeriod"/>
            </a:pPr>
            <a:r>
              <a:rPr kumimoji="1" lang="en-US" altLang="ja-JP" sz="2400" dirty="0" smtClean="0"/>
              <a:t>Click “Next” button</a:t>
            </a:r>
            <a:endParaRPr kumimoji="1" lang="en-US" altLang="ja-JP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右矢印 13"/>
          <p:cNvSpPr/>
          <p:nvPr/>
        </p:nvSpPr>
        <p:spPr>
          <a:xfrm rot="9666268">
            <a:off x="4612080" y="4876236"/>
            <a:ext cx="653386" cy="228792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 w="158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円/楕円 16"/>
          <p:cNvSpPr/>
          <p:nvPr/>
        </p:nvSpPr>
        <p:spPr>
          <a:xfrm>
            <a:off x="3944566" y="5136644"/>
            <a:ext cx="720080" cy="360040"/>
          </a:xfrm>
          <a:prstGeom prst="ellipse">
            <a:avLst/>
          </a:prstGeom>
          <a:noFill/>
          <a:ln w="31750">
            <a:solidFill>
              <a:schemeClr val="accent6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角丸四角形 17"/>
          <p:cNvSpPr/>
          <p:nvPr/>
        </p:nvSpPr>
        <p:spPr>
          <a:xfrm>
            <a:off x="5168702" y="4632588"/>
            <a:ext cx="1872208" cy="50405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1. Select File</a:t>
            </a:r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右矢印 18"/>
          <p:cNvSpPr/>
          <p:nvPr/>
        </p:nvSpPr>
        <p:spPr>
          <a:xfrm rot="9000000">
            <a:off x="5665550" y="5521237"/>
            <a:ext cx="653386" cy="228792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 w="158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円/楕円 19"/>
          <p:cNvSpPr/>
          <p:nvPr/>
        </p:nvSpPr>
        <p:spPr>
          <a:xfrm>
            <a:off x="4932040" y="5702344"/>
            <a:ext cx="720080" cy="360040"/>
          </a:xfrm>
          <a:prstGeom prst="ellipse">
            <a:avLst/>
          </a:prstGeom>
          <a:noFill/>
          <a:ln w="31750">
            <a:solidFill>
              <a:schemeClr val="accent6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角丸四角形 20"/>
          <p:cNvSpPr/>
          <p:nvPr/>
        </p:nvSpPr>
        <p:spPr>
          <a:xfrm>
            <a:off x="6156176" y="5229200"/>
            <a:ext cx="1728192" cy="50405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2. Click Next</a:t>
            </a:r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角丸四角形 21"/>
          <p:cNvSpPr/>
          <p:nvPr/>
        </p:nvSpPr>
        <p:spPr>
          <a:xfrm>
            <a:off x="467544" y="5229200"/>
            <a:ext cx="2520280" cy="86409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“save temporary” saves registration information until this stage. </a:t>
            </a:r>
            <a:endParaRPr kumimoji="1" lang="ja-JP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yamaji\Desktop\000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6925" y="2132856"/>
            <a:ext cx="5250150" cy="3988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5. File License and Access Control </a:t>
            </a:r>
            <a:r>
              <a:rPr lang="en-US" altLang="ja-JP" dirty="0" smtClean="0"/>
              <a:t>(</a:t>
            </a:r>
            <a:r>
              <a:rPr lang="en-US" altLang="ja-JP" dirty="0" smtClean="0"/>
              <a:t>1/7)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88D4E-5DCF-4EEF-AC3D-F5A9E3AC4A2D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363272" cy="5090120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Customized link name can be provided. 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If none, contents file name will be appeared as the link</a:t>
            </a:r>
            <a:endParaRPr lang="en-US" altLang="ja-JP" dirty="0" smtClean="0"/>
          </a:p>
          <a:p>
            <a:pPr>
              <a:buNone/>
            </a:pPr>
            <a:endParaRPr lang="en-US" altLang="ja-JP" dirty="0" smtClean="0"/>
          </a:p>
        </p:txBody>
      </p:sp>
      <p:sp>
        <p:nvSpPr>
          <p:cNvPr id="13" name="右矢印 12"/>
          <p:cNvSpPr/>
          <p:nvPr/>
        </p:nvSpPr>
        <p:spPr>
          <a:xfrm rot="10800000">
            <a:off x="4499992" y="2996952"/>
            <a:ext cx="653386" cy="228792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 w="158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円/楕円 13"/>
          <p:cNvSpPr/>
          <p:nvPr/>
        </p:nvSpPr>
        <p:spPr>
          <a:xfrm>
            <a:off x="2195736" y="2924944"/>
            <a:ext cx="2232248" cy="432048"/>
          </a:xfrm>
          <a:prstGeom prst="ellipse">
            <a:avLst/>
          </a:prstGeom>
          <a:noFill/>
          <a:ln w="31750">
            <a:solidFill>
              <a:schemeClr val="accent6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角丸四角形 15"/>
          <p:cNvSpPr/>
          <p:nvPr/>
        </p:nvSpPr>
        <p:spPr>
          <a:xfrm>
            <a:off x="4932040" y="2852936"/>
            <a:ext cx="2160240" cy="115212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Input display link name if necessary</a:t>
            </a:r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yamaji\Desktop\000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204864"/>
            <a:ext cx="5266216" cy="3969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5</a:t>
            </a:r>
            <a:r>
              <a:rPr lang="en-US" altLang="ja-JP" dirty="0"/>
              <a:t>. File License and Access Control (</a:t>
            </a:r>
            <a:r>
              <a:rPr lang="en-US" altLang="ja-JP" dirty="0" smtClean="0"/>
              <a:t>2/7)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88D4E-5DCF-4EEF-AC3D-F5A9E3AC4A2D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363272" cy="5090120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Apply License to the attached file</a:t>
            </a:r>
            <a:endParaRPr lang="ja-JP" altLang="en-US" dirty="0" smtClean="0"/>
          </a:p>
          <a:p>
            <a:pPr lvl="1"/>
            <a:r>
              <a:rPr lang="en-US" altLang="ja-JP" dirty="0" smtClean="0"/>
              <a:t>Select free description or Creative Commons</a:t>
            </a:r>
            <a:endParaRPr lang="en-US" altLang="ja-JP" dirty="0" smtClean="0"/>
          </a:p>
        </p:txBody>
      </p:sp>
      <p:sp>
        <p:nvSpPr>
          <p:cNvPr id="10" name="右矢印 9"/>
          <p:cNvSpPr/>
          <p:nvPr/>
        </p:nvSpPr>
        <p:spPr>
          <a:xfrm rot="10800000">
            <a:off x="5220072" y="3645024"/>
            <a:ext cx="653386" cy="228792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 w="158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/楕円 10"/>
          <p:cNvSpPr/>
          <p:nvPr/>
        </p:nvSpPr>
        <p:spPr>
          <a:xfrm>
            <a:off x="1619672" y="3284984"/>
            <a:ext cx="3528392" cy="936104"/>
          </a:xfrm>
          <a:prstGeom prst="ellipse">
            <a:avLst/>
          </a:prstGeom>
          <a:noFill/>
          <a:ln w="31750">
            <a:solidFill>
              <a:schemeClr val="accent6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角丸四角形 11"/>
          <p:cNvSpPr/>
          <p:nvPr/>
        </p:nvSpPr>
        <p:spPr>
          <a:xfrm>
            <a:off x="5652120" y="3356992"/>
            <a:ext cx="3024336" cy="115212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 case of free description, you can write it as you want in this text area. </a:t>
            </a:r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363272" cy="5090120"/>
          </a:xfrm>
        </p:spPr>
        <p:txBody>
          <a:bodyPr>
            <a:normAutofit/>
          </a:bodyPr>
          <a:lstStyle/>
          <a:p>
            <a:r>
              <a:rPr lang="en-US" altLang="ja-JP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Select file display option in the contents detail page.</a:t>
            </a:r>
            <a:endParaRPr lang="en-US" altLang="ja-JP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ja-JP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Select one from “detail”, “simple”, “flash”. </a:t>
            </a:r>
            <a:endParaRPr lang="en-US" altLang="ja-JP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ja-JP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=&gt; Click “next”</a:t>
            </a:r>
            <a:endParaRPr lang="en-US" altLang="ja-JP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/>
            <a:endParaRPr lang="en-US" altLang="ja-JP" dirty="0" smtClean="0"/>
          </a:p>
          <a:p>
            <a:pPr lvl="1"/>
            <a:endParaRPr lang="en-US" altLang="ja-JP" dirty="0" smtClean="0"/>
          </a:p>
          <a:p>
            <a:pPr lvl="1"/>
            <a:endParaRPr lang="en-US" altLang="ja-JP" dirty="0" smtClean="0"/>
          </a:p>
          <a:p>
            <a:pPr lvl="1"/>
            <a:endParaRPr lang="en-US" altLang="ja-JP" dirty="0" smtClean="0"/>
          </a:p>
          <a:p>
            <a:pPr lvl="1"/>
            <a:endParaRPr lang="en-US" altLang="ja-JP" dirty="0" smtClean="0"/>
          </a:p>
          <a:p>
            <a:pPr lvl="1"/>
            <a:endParaRPr lang="en-US" altLang="ja-JP" dirty="0" smtClean="0"/>
          </a:p>
          <a:p>
            <a:pPr lvl="1"/>
            <a:endParaRPr lang="en-US" altLang="ja-JP" dirty="0" smtClean="0"/>
          </a:p>
        </p:txBody>
      </p:sp>
      <p:pic>
        <p:nvPicPr>
          <p:cNvPr id="6146" name="Picture 2" descr="C:\Users\yamaji\Desktop\000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310" y="3449548"/>
            <a:ext cx="5734050" cy="202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5. File License and Access </a:t>
            </a:r>
            <a:r>
              <a:rPr lang="en-US" altLang="ja-JP" dirty="0" smtClean="0"/>
              <a:t>Control (3/7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88D4E-5DCF-4EEF-AC3D-F5A9E3AC4A2D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  <p:sp>
        <p:nvSpPr>
          <p:cNvPr id="20" name="右矢印 19"/>
          <p:cNvSpPr/>
          <p:nvPr/>
        </p:nvSpPr>
        <p:spPr>
          <a:xfrm rot="13649726">
            <a:off x="4910413" y="4496838"/>
            <a:ext cx="653386" cy="228792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 w="158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円/楕円 24"/>
          <p:cNvSpPr/>
          <p:nvPr/>
        </p:nvSpPr>
        <p:spPr>
          <a:xfrm>
            <a:off x="2555776" y="4005064"/>
            <a:ext cx="3528392" cy="360040"/>
          </a:xfrm>
          <a:prstGeom prst="ellipse">
            <a:avLst/>
          </a:prstGeom>
          <a:noFill/>
          <a:ln w="31750">
            <a:solidFill>
              <a:schemeClr val="accent6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角丸四角形 26"/>
          <p:cNvSpPr/>
          <p:nvPr/>
        </p:nvSpPr>
        <p:spPr>
          <a:xfrm>
            <a:off x="4355976" y="4797152"/>
            <a:ext cx="2880320" cy="79208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Select one of them.</a:t>
            </a:r>
            <a:endParaRPr kumimoji="1" lang="en-US" altLang="ja-JP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See next page in detail.</a:t>
            </a:r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アース">
  <a:themeElements>
    <a:clrScheme name="エコロジー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ユーザー定義 3">
      <a:majorFont>
        <a:latin typeface="Arial"/>
        <a:ea typeface="メイリオ"/>
        <a:cs typeface=""/>
      </a:majorFont>
      <a:minorFont>
        <a:latin typeface="Arial"/>
        <a:ea typeface="メイリオ"/>
        <a:cs typeface=""/>
      </a:minorFont>
    </a:fontScheme>
    <a:fmtScheme name="アース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ますた</Template>
  <TotalTime>1618</TotalTime>
  <Words>603</Words>
  <Application>Microsoft Office PowerPoint</Application>
  <PresentationFormat>画面に合わせる (4:3)</PresentationFormat>
  <Paragraphs>129</Paragraphs>
  <Slides>19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19</vt:i4>
      </vt:variant>
    </vt:vector>
  </HeadingPairs>
  <TitlesOfParts>
    <vt:vector size="20" baseType="lpstr">
      <vt:lpstr>アース</vt:lpstr>
      <vt:lpstr>Single Contents Registration Manual</vt:lpstr>
      <vt:lpstr>1-1. Login</vt:lpstr>
      <vt:lpstr>1-2. Successfully Login</vt:lpstr>
      <vt:lpstr>2. Access to Item Registration Menu</vt:lpstr>
      <vt:lpstr>3. Item Type (Metadata Set) Select</vt:lpstr>
      <vt:lpstr>4. File Attachment</vt:lpstr>
      <vt:lpstr>5. File License and Access Control (1/7)</vt:lpstr>
      <vt:lpstr>5. File License and Access Control (2/7)</vt:lpstr>
      <vt:lpstr>5. File License and Access Control (3/7)</vt:lpstr>
      <vt:lpstr>5. File License and Access Control (4/7)</vt:lpstr>
      <vt:lpstr>5. File License and Access Contr (5/7)</vt:lpstr>
      <vt:lpstr>5. File License and Access Control (6/7)</vt:lpstr>
      <vt:lpstr>5. File License and Access Control (7/7)</vt:lpstr>
      <vt:lpstr>6. Metadata Registration</vt:lpstr>
      <vt:lpstr>6-1. Metadata Auto-Fill (1/2)</vt:lpstr>
      <vt:lpstr>6-1. Metadata Auto-Fill (2/2)</vt:lpstr>
      <vt:lpstr>7. Index Tree Select</vt:lpstr>
      <vt:lpstr>8. Confirmation</vt:lpstr>
      <vt:lpstr>9. Conform Registered Item</vt:lpstr>
    </vt:vector>
  </TitlesOfParts>
  <Company>ivis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コンテンツ登録</dc:title>
  <dc:creator>0613 中尾 悠子</dc:creator>
  <cp:lastModifiedBy>Kazu Yamaji</cp:lastModifiedBy>
  <cp:revision>161</cp:revision>
  <dcterms:created xsi:type="dcterms:W3CDTF">2011-11-22T06:47:01Z</dcterms:created>
  <dcterms:modified xsi:type="dcterms:W3CDTF">2014-02-21T02:07:36Z</dcterms:modified>
</cp:coreProperties>
</file>