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6"/>
  </p:notesMasterIdLst>
  <p:sldIdLst>
    <p:sldId id="256" r:id="rId2"/>
    <p:sldId id="257" r:id="rId3"/>
    <p:sldId id="269" r:id="rId4"/>
    <p:sldId id="258" r:id="rId5"/>
    <p:sldId id="260" r:id="rId6"/>
    <p:sldId id="262" r:id="rId7"/>
    <p:sldId id="263" r:id="rId8"/>
    <p:sldId id="264" r:id="rId9"/>
    <p:sldId id="261" r:id="rId10"/>
    <p:sldId id="265" r:id="rId11"/>
    <p:sldId id="270" r:id="rId12"/>
    <p:sldId id="266" r:id="rId13"/>
    <p:sldId id="268" r:id="rId14"/>
    <p:sldId id="267"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11"/>
    <p:restoredTop sz="93684"/>
  </p:normalViewPr>
  <p:slideViewPr>
    <p:cSldViewPr snapToGrid="0" snapToObjects="1">
      <p:cViewPr varScale="1">
        <p:scale>
          <a:sx n="124" d="100"/>
          <a:sy n="124" d="100"/>
        </p:scale>
        <p:origin x="18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357AB1-2A67-734D-B40B-08AEA2B0DDDA}" type="datetimeFigureOut">
              <a:rPr kumimoji="1" lang="ja-JP" altLang="en-US" smtClean="0"/>
              <a:t>2018/6/18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1EDE0E-143F-4B48-A526-A7A6F57EA7D2}" type="slidenum">
              <a:rPr kumimoji="1" lang="ja-JP" altLang="en-US" smtClean="0"/>
              <a:t>‹#›</a:t>
            </a:fld>
            <a:endParaRPr kumimoji="1" lang="ja-JP" altLang="en-US"/>
          </a:p>
        </p:txBody>
      </p:sp>
    </p:spTree>
    <p:extLst>
      <p:ext uri="{BB962C8B-B14F-4D97-AF65-F5344CB8AC3E}">
        <p14:creationId xmlns:p14="http://schemas.microsoft.com/office/powerpoint/2010/main" val="35108927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E1EDE0E-143F-4B48-A526-A7A6F57EA7D2}" type="slidenum">
              <a:rPr kumimoji="1" lang="ja-JP" altLang="en-US" smtClean="0"/>
              <a:t>4</a:t>
            </a:fld>
            <a:endParaRPr kumimoji="1" lang="ja-JP" altLang="en-US"/>
          </a:p>
        </p:txBody>
      </p:sp>
    </p:spTree>
    <p:extLst>
      <p:ext uri="{BB962C8B-B14F-4D97-AF65-F5344CB8AC3E}">
        <p14:creationId xmlns:p14="http://schemas.microsoft.com/office/powerpoint/2010/main" val="2227043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2018/6/18</a:t>
            </a:r>
            <a:endParaRPr kumimoji="1" lang="ja-JP" altLang="en-US"/>
          </a:p>
        </p:txBody>
      </p:sp>
      <p:sp>
        <p:nvSpPr>
          <p:cNvPr id="5" name="Footer Placeholder 4"/>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3254685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2018/6/18</a:t>
            </a:r>
            <a:endParaRPr kumimoji="1" lang="ja-JP" altLang="en-US"/>
          </a:p>
        </p:txBody>
      </p:sp>
      <p:sp>
        <p:nvSpPr>
          <p:cNvPr id="5" name="Footer Placeholder 4"/>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2156819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2018/6/18</a:t>
            </a:r>
            <a:endParaRPr kumimoji="1" lang="ja-JP" altLang="en-US"/>
          </a:p>
        </p:txBody>
      </p:sp>
      <p:sp>
        <p:nvSpPr>
          <p:cNvPr id="5" name="Footer Placeholder 4"/>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3202140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2018/6/18</a:t>
            </a:r>
            <a:endParaRPr kumimoji="1" lang="ja-JP" altLang="en-US"/>
          </a:p>
        </p:txBody>
      </p:sp>
      <p:sp>
        <p:nvSpPr>
          <p:cNvPr id="5" name="Footer Placeholder 4"/>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3962346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2018/6/18</a:t>
            </a:r>
            <a:endParaRPr kumimoji="1" lang="ja-JP" altLang="en-US"/>
          </a:p>
        </p:txBody>
      </p:sp>
      <p:sp>
        <p:nvSpPr>
          <p:cNvPr id="5" name="Footer Placeholder 4"/>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64915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2018/6/18</a:t>
            </a:r>
            <a:endParaRPr kumimoji="1" lang="ja-JP" altLang="en-US"/>
          </a:p>
        </p:txBody>
      </p:sp>
      <p:sp>
        <p:nvSpPr>
          <p:cNvPr id="6" name="Footer Placeholder 5"/>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7" name="Slide Number Placeholder 6"/>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1121235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2018/6/18</a:t>
            </a:r>
            <a:endParaRPr kumimoji="1" lang="ja-JP" altLang="en-US"/>
          </a:p>
        </p:txBody>
      </p:sp>
      <p:sp>
        <p:nvSpPr>
          <p:cNvPr id="8" name="Footer Placeholder 7"/>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9" name="Slide Number Placeholder 8"/>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2600228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2018/6/18</a:t>
            </a:r>
            <a:endParaRPr kumimoji="1" lang="ja-JP" altLang="en-US"/>
          </a:p>
        </p:txBody>
      </p:sp>
      <p:sp>
        <p:nvSpPr>
          <p:cNvPr id="4" name="Footer Placeholder 3"/>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5" name="Slide Number Placeholder 4"/>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1813081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2018/6/18</a:t>
            </a:r>
            <a:endParaRPr kumimoji="1" lang="ja-JP" altLang="en-US"/>
          </a:p>
        </p:txBody>
      </p:sp>
      <p:sp>
        <p:nvSpPr>
          <p:cNvPr id="3" name="Footer Placeholder 2"/>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4" name="Slide Number Placeholder 3"/>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102180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2018/6/18</a:t>
            </a:r>
            <a:endParaRPr kumimoji="1" lang="ja-JP" altLang="en-US"/>
          </a:p>
        </p:txBody>
      </p:sp>
      <p:sp>
        <p:nvSpPr>
          <p:cNvPr id="6" name="Footer Placeholder 5"/>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7" name="Slide Number Placeholder 6"/>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221344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2018/6/18</a:t>
            </a:r>
            <a:endParaRPr kumimoji="1" lang="ja-JP" altLang="en-US"/>
          </a:p>
        </p:txBody>
      </p:sp>
      <p:sp>
        <p:nvSpPr>
          <p:cNvPr id="6" name="Footer Placeholder 5"/>
          <p:cNvSpPr>
            <a:spLocks noGrp="1"/>
          </p:cNvSpPr>
          <p:nvPr>
            <p:ph type="ftr" sz="quarter" idx="11"/>
          </p:nvPr>
        </p:nvSpPr>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7" name="Slide Number Placeholder 6"/>
          <p:cNvSpPr>
            <a:spLocks noGrp="1"/>
          </p:cNvSpPr>
          <p:nvPr>
            <p:ph type="sldNum" sz="quarter" idx="12"/>
          </p:nvPr>
        </p:nvSpPr>
        <p:spPr/>
        <p:txBody>
          <a:body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23678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2018/6/18</a:t>
            </a:r>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57ECF3-8135-1641-8906-0F5B8DD936FB}" type="slidenum">
              <a:rPr kumimoji="1" lang="ja-JP" altLang="en-US" smtClean="0"/>
              <a:t>‹#›</a:t>
            </a:fld>
            <a:endParaRPr kumimoji="1" lang="ja-JP" altLang="en-US"/>
          </a:p>
        </p:txBody>
      </p:sp>
    </p:spTree>
    <p:extLst>
      <p:ext uri="{BB962C8B-B14F-4D97-AF65-F5344CB8AC3E}">
        <p14:creationId xmlns:p14="http://schemas.microsoft.com/office/powerpoint/2010/main" val="148070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goo.gl/AqSNx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goo.gl/AqSNx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2844C3-3ED8-E742-AB0B-FDCC06ECDBA2}"/>
              </a:ext>
            </a:extLst>
          </p:cNvPr>
          <p:cNvSpPr>
            <a:spLocks noGrp="1"/>
          </p:cNvSpPr>
          <p:nvPr>
            <p:ph type="ctrTitle"/>
          </p:nvPr>
        </p:nvSpPr>
        <p:spPr>
          <a:xfrm>
            <a:off x="413921" y="1214438"/>
            <a:ext cx="8316157" cy="2387600"/>
          </a:xfrm>
        </p:spPr>
        <p:txBody>
          <a:bodyPr>
            <a:normAutofit fontScale="90000"/>
          </a:bodyPr>
          <a:lstStyle/>
          <a:p>
            <a:r>
              <a:rPr lang="en-GB" altLang="ja-JP" sz="3200" dirty="0">
                <a:latin typeface="HGPGothicE" panose="020B0900000000000000" pitchFamily="34" charset="-128"/>
                <a:ea typeface="HGPGothicE" panose="020B0900000000000000" pitchFamily="34" charset="-128"/>
              </a:rPr>
              <a:t>Japan Open Science Summit 2018</a:t>
            </a:r>
            <a:r>
              <a:rPr lang="ja-JP" altLang="en-GB" sz="3200">
                <a:latin typeface="HGPGothicE" panose="020B0900000000000000" pitchFamily="34" charset="-128"/>
                <a:ea typeface="HGPGothicE" panose="020B0900000000000000" pitchFamily="34" charset="-128"/>
              </a:rPr>
              <a:t>（</a:t>
            </a:r>
            <a:r>
              <a:rPr lang="en-GB" altLang="ja-JP" sz="3200" dirty="0">
                <a:latin typeface="HGPGothicE" panose="020B0900000000000000" pitchFamily="34" charset="-128"/>
                <a:ea typeface="HGPGothicE" panose="020B0900000000000000" pitchFamily="34" charset="-128"/>
              </a:rPr>
              <a:t>JOSS2018</a:t>
            </a:r>
            <a:r>
              <a:rPr lang="ja-JP" altLang="en-GB" sz="3200">
                <a:latin typeface="HGPGothicE" panose="020B0900000000000000" pitchFamily="34" charset="-128"/>
                <a:ea typeface="HGPGothicE" panose="020B0900000000000000" pitchFamily="34" charset="-128"/>
              </a:rPr>
              <a:t>）</a:t>
            </a:r>
            <a:br>
              <a:rPr lang="en-US" altLang="ja-JP" sz="3200" dirty="0">
                <a:latin typeface="HGPGothicE" panose="020B0900000000000000" pitchFamily="34" charset="-128"/>
                <a:ea typeface="HGPGothicE" panose="020B0900000000000000" pitchFamily="34" charset="-128"/>
              </a:rPr>
            </a:br>
            <a:r>
              <a:rPr lang="ja-JP" altLang="en-US" sz="3200">
                <a:latin typeface="HGPGothicE" panose="020B0900000000000000" pitchFamily="34" charset="-128"/>
                <a:ea typeface="HGPGothicE" panose="020B0900000000000000" pitchFamily="34" charset="-128"/>
              </a:rPr>
              <a:t>セッション</a:t>
            </a:r>
            <a:r>
              <a:rPr lang="en-US" altLang="ja-JP" sz="3200" dirty="0">
                <a:latin typeface="HGPGothicE" panose="020B0900000000000000" pitchFamily="34" charset="-128"/>
                <a:ea typeface="HGPGothicE" panose="020B0900000000000000" pitchFamily="34" charset="-128"/>
              </a:rPr>
              <a:t>E3</a:t>
            </a:r>
            <a:r>
              <a:rPr lang="ja-JP" altLang="en-US" sz="3200">
                <a:latin typeface="HGPGothicE" panose="020B0900000000000000" pitchFamily="34" charset="-128"/>
                <a:ea typeface="HGPGothicE" panose="020B0900000000000000" pitchFamily="34" charset="-128"/>
              </a:rPr>
              <a:t>：</a:t>
            </a:r>
            <a:br>
              <a:rPr lang="en-US" altLang="ja-JP" sz="2400" dirty="0"/>
            </a:br>
            <a:br>
              <a:rPr lang="en-US" altLang="ja-JP" sz="2800" dirty="0"/>
            </a:br>
            <a:r>
              <a:rPr lang="en-US" altLang="ja-JP" sz="4000" dirty="0" err="1">
                <a:latin typeface="HGPGothicE" panose="020B0900000000000000" pitchFamily="34" charset="-128"/>
                <a:ea typeface="HGPGothicE" panose="020B0900000000000000" pitchFamily="34" charset="-128"/>
              </a:rPr>
              <a:t>BoF</a:t>
            </a:r>
            <a:r>
              <a:rPr lang="en-US" altLang="ja-JP" sz="4000" dirty="0">
                <a:latin typeface="HGPGothicE" panose="020B0900000000000000" pitchFamily="34" charset="-128"/>
                <a:ea typeface="HGPGothicE" panose="020B0900000000000000" pitchFamily="34" charset="-128"/>
              </a:rPr>
              <a:t>:</a:t>
            </a:r>
            <a:r>
              <a:rPr lang="ja-JP" altLang="en-US" sz="4000">
                <a:latin typeface="HGPGothicE" panose="020B0900000000000000" pitchFamily="34" charset="-128"/>
                <a:ea typeface="HGPGothicE" panose="020B0900000000000000" pitchFamily="34" charset="-128"/>
              </a:rPr>
              <a:t> 研究データ管理に必要なシステム</a:t>
            </a:r>
            <a:br>
              <a:rPr lang="ja-JP" altLang="en-US" sz="4000">
                <a:latin typeface="HGPGothicE" panose="020B0900000000000000" pitchFamily="34" charset="-128"/>
                <a:ea typeface="HGPGothicE" panose="020B0900000000000000" pitchFamily="34" charset="-128"/>
              </a:rPr>
            </a:br>
            <a:endParaRPr kumimoji="1" lang="ja-JP" altLang="en-US" sz="4000">
              <a:latin typeface="HGPGothicE" panose="020B0900000000000000" pitchFamily="34" charset="-128"/>
              <a:ea typeface="HGPGothicE" panose="020B0900000000000000" pitchFamily="34" charset="-128"/>
            </a:endParaRPr>
          </a:p>
        </p:txBody>
      </p:sp>
      <p:sp>
        <p:nvSpPr>
          <p:cNvPr id="3" name="字幕 2">
            <a:extLst>
              <a:ext uri="{FF2B5EF4-FFF2-40B4-BE49-F238E27FC236}">
                <a16:creationId xmlns:a16="http://schemas.microsoft.com/office/drawing/2014/main" id="{2BD1A866-E8E1-EA4A-9808-C38D8244F767}"/>
              </a:ext>
            </a:extLst>
          </p:cNvPr>
          <p:cNvSpPr>
            <a:spLocks noGrp="1"/>
          </p:cNvSpPr>
          <p:nvPr>
            <p:ph type="subTitle" idx="1"/>
          </p:nvPr>
        </p:nvSpPr>
        <p:spPr/>
        <p:txBody>
          <a:bodyPr>
            <a:normAutofit/>
          </a:bodyPr>
          <a:lstStyle/>
          <a:p>
            <a:endParaRPr lang="en-US" altLang="ja-JP" dirty="0"/>
          </a:p>
          <a:p>
            <a:r>
              <a:rPr lang="en-US" altLang="ja-JP" dirty="0">
                <a:latin typeface="HGPGothicE" panose="020B0900000000000000" pitchFamily="34" charset="-128"/>
                <a:ea typeface="HGPGothicE" panose="020B0900000000000000" pitchFamily="34" charset="-128"/>
              </a:rPr>
              <a:t>2018</a:t>
            </a:r>
            <a:r>
              <a:rPr lang="ja-JP" altLang="en-US">
                <a:latin typeface="HGPGothicE" panose="020B0900000000000000" pitchFamily="34" charset="-128"/>
                <a:ea typeface="HGPGothicE" panose="020B0900000000000000" pitchFamily="34" charset="-128"/>
              </a:rPr>
              <a:t>年</a:t>
            </a:r>
            <a:r>
              <a:rPr lang="en-US" altLang="ja-JP" dirty="0">
                <a:latin typeface="HGPGothicE" panose="020B0900000000000000" pitchFamily="34" charset="-128"/>
                <a:ea typeface="HGPGothicE" panose="020B0900000000000000" pitchFamily="34" charset="-128"/>
              </a:rPr>
              <a:t>6</a:t>
            </a:r>
            <a:r>
              <a:rPr lang="ja-JP" altLang="en-US">
                <a:latin typeface="HGPGothicE" panose="020B0900000000000000" pitchFamily="34" charset="-128"/>
                <a:ea typeface="HGPGothicE" panose="020B0900000000000000" pitchFamily="34" charset="-128"/>
              </a:rPr>
              <a:t>月</a:t>
            </a:r>
            <a:r>
              <a:rPr lang="en-US" altLang="ja-JP" dirty="0">
                <a:latin typeface="HGPGothicE" panose="020B0900000000000000" pitchFamily="34" charset="-128"/>
                <a:ea typeface="HGPGothicE" panose="020B0900000000000000" pitchFamily="34" charset="-128"/>
              </a:rPr>
              <a:t>18</a:t>
            </a:r>
            <a:r>
              <a:rPr lang="ja-JP" altLang="en-US">
                <a:latin typeface="HGPGothicE" panose="020B0900000000000000" pitchFamily="34" charset="-128"/>
                <a:ea typeface="HGPGothicE" panose="020B0900000000000000" pitchFamily="34" charset="-128"/>
              </a:rPr>
              <a:t>日（月）</a:t>
            </a:r>
            <a:r>
              <a:rPr lang="en-US" altLang="ja-JP" dirty="0">
                <a:latin typeface="HGPGothicE" panose="020B0900000000000000" pitchFamily="34" charset="-128"/>
                <a:ea typeface="HGPGothicE" panose="020B0900000000000000" pitchFamily="34" charset="-128"/>
              </a:rPr>
              <a:t>16:30</a:t>
            </a:r>
            <a:r>
              <a:rPr lang="ja-JP" altLang="en-US">
                <a:latin typeface="HGPGothicE" panose="020B0900000000000000" pitchFamily="34" charset="-128"/>
                <a:ea typeface="HGPGothicE" panose="020B0900000000000000" pitchFamily="34" charset="-128"/>
              </a:rPr>
              <a:t>～</a:t>
            </a:r>
            <a:r>
              <a:rPr lang="en-US" altLang="ja-JP" dirty="0">
                <a:latin typeface="HGPGothicE" panose="020B0900000000000000" pitchFamily="34" charset="-128"/>
                <a:ea typeface="HGPGothicE" panose="020B0900000000000000" pitchFamily="34" charset="-128"/>
              </a:rPr>
              <a:t>18:00</a:t>
            </a:r>
          </a:p>
          <a:p>
            <a:r>
              <a:rPr lang="ja-JP" altLang="en-US">
                <a:latin typeface="HGPGothicE" panose="020B0900000000000000" pitchFamily="34" charset="-128"/>
                <a:ea typeface="HGPGothicE" panose="020B0900000000000000" pitchFamily="34" charset="-128"/>
              </a:rPr>
              <a:t>会議室（</a:t>
            </a:r>
            <a:r>
              <a:rPr lang="en-US" altLang="ja-JP" dirty="0">
                <a:latin typeface="HGPGothicE" panose="020B0900000000000000" pitchFamily="34" charset="-128"/>
                <a:ea typeface="HGPGothicE" panose="020B0900000000000000" pitchFamily="34" charset="-128"/>
              </a:rPr>
              <a:t>2F</a:t>
            </a:r>
            <a:r>
              <a:rPr lang="ja-JP" altLang="en-US">
                <a:latin typeface="HGPGothicE" panose="020B0900000000000000" pitchFamily="34" charset="-128"/>
                <a:ea typeface="HGPGothicE" panose="020B0900000000000000" pitchFamily="34" charset="-128"/>
              </a:rPr>
              <a:t>）</a:t>
            </a:r>
            <a:endParaRPr lang="en-US" altLang="ja-JP" dirty="0">
              <a:latin typeface="HGPGothicE" panose="020B0900000000000000" pitchFamily="34" charset="-128"/>
              <a:ea typeface="HGPGothicE" panose="020B0900000000000000" pitchFamily="34" charset="-128"/>
            </a:endParaRPr>
          </a:p>
        </p:txBody>
      </p:sp>
    </p:spTree>
    <p:extLst>
      <p:ext uri="{BB962C8B-B14F-4D97-AF65-F5344CB8AC3E}">
        <p14:creationId xmlns:p14="http://schemas.microsoft.com/office/powerpoint/2010/main" val="4253287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039CE156-EA2D-1347-8B16-C75A1BE1497A}"/>
              </a:ext>
            </a:extLst>
          </p:cNvPr>
          <p:cNvSpPr>
            <a:spLocks noGrp="1"/>
          </p:cNvSpPr>
          <p:nvPr>
            <p:ph type="title"/>
          </p:nvPr>
        </p:nvSpPr>
        <p:spPr>
          <a:xfrm>
            <a:off x="628650" y="365126"/>
            <a:ext cx="7886700" cy="478253"/>
          </a:xfrm>
        </p:spPr>
        <p:txBody>
          <a:bodyPr>
            <a:normAutofit fontScale="90000"/>
          </a:bodyPr>
          <a:lstStyle/>
          <a:p>
            <a:r>
              <a:rPr kumimoji="1" lang="en-US" altLang="ja-JP" dirty="0" err="1"/>
              <a:t>BoF</a:t>
            </a:r>
            <a:r>
              <a:rPr kumimoji="1" lang="ja-JP" altLang="en-US"/>
              <a:t>の会場討論の進め方</a:t>
            </a:r>
          </a:p>
        </p:txBody>
      </p:sp>
      <p:sp>
        <p:nvSpPr>
          <p:cNvPr id="10" name="コンテンツ プレースホルダー 9">
            <a:extLst>
              <a:ext uri="{FF2B5EF4-FFF2-40B4-BE49-F238E27FC236}">
                <a16:creationId xmlns:a16="http://schemas.microsoft.com/office/drawing/2014/main" id="{402E560F-7664-3F4A-B30B-05C2E47D27CE}"/>
              </a:ext>
            </a:extLst>
          </p:cNvPr>
          <p:cNvSpPr>
            <a:spLocks noGrp="1"/>
          </p:cNvSpPr>
          <p:nvPr>
            <p:ph idx="1"/>
          </p:nvPr>
        </p:nvSpPr>
        <p:spPr>
          <a:xfrm>
            <a:off x="628650" y="932155"/>
            <a:ext cx="7886700" cy="5095783"/>
          </a:xfrm>
        </p:spPr>
        <p:txBody>
          <a:bodyPr>
            <a:normAutofit fontScale="92500" lnSpcReduction="10000"/>
          </a:bodyPr>
          <a:lstStyle/>
          <a:p>
            <a:r>
              <a:rPr lang="ja-JP" altLang="en-US"/>
              <a:t>会場を交えた議論では、講演者と参加者全員で議論していきます。議論内容は順次スライドにまとめてクロージングでスクリーンに表示いたします。</a:t>
            </a:r>
            <a:endParaRPr lang="en-US" altLang="ja-JP" dirty="0"/>
          </a:p>
          <a:p>
            <a:r>
              <a:rPr lang="ja-JP" altLang="en-US"/>
              <a:t>ディスカッション中に、会場でご発言を希望される方は、その場で挙手していただければ、マイクを回します。</a:t>
            </a:r>
            <a:endParaRPr lang="en-US" altLang="ja-JP" dirty="0"/>
          </a:p>
          <a:p>
            <a:r>
              <a:rPr lang="ja-JP" altLang="en-US"/>
              <a:t>また、下記</a:t>
            </a:r>
            <a:r>
              <a:rPr lang="en-US" altLang="ja-JP" dirty="0"/>
              <a:t>URL</a:t>
            </a:r>
            <a:r>
              <a:rPr lang="ja-JP" altLang="en-US"/>
              <a:t>から、どなたでも議論用の</a:t>
            </a:r>
            <a:r>
              <a:rPr lang="en-US" altLang="ja-JP" dirty="0"/>
              <a:t>Google Docs</a:t>
            </a:r>
            <a:r>
              <a:rPr lang="ja-JP" altLang="en-US"/>
              <a:t>に、ご意見やアイデアをご記入いただけます。</a:t>
            </a:r>
            <a:endParaRPr lang="en-US" altLang="ja-JP" dirty="0"/>
          </a:p>
          <a:p>
            <a:r>
              <a:rPr lang="ja-JP" altLang="en-US"/>
              <a:t>討論終了しましたら、まとめ作業のために議論用</a:t>
            </a:r>
            <a:r>
              <a:rPr lang="en-US" altLang="ja-JP" dirty="0"/>
              <a:t>Google Docs</a:t>
            </a:r>
            <a:r>
              <a:rPr lang="ja-JP" altLang="en-US"/>
              <a:t>を締め切ります。</a:t>
            </a:r>
            <a:endParaRPr lang="en-US" altLang="ja-JP" dirty="0"/>
          </a:p>
          <a:p>
            <a:r>
              <a:rPr lang="ja-JP" altLang="en-US"/>
              <a:t>議事メモの整理や校正にご協力下さい。</a:t>
            </a:r>
            <a:endParaRPr lang="en-US" altLang="ja-JP" dirty="0"/>
          </a:p>
          <a:p>
            <a:r>
              <a:rPr lang="ja-JP" altLang="en-US"/>
              <a:t>議論用</a:t>
            </a:r>
            <a:r>
              <a:rPr lang="en-US" altLang="ja-JP" dirty="0"/>
              <a:t>Google Docs</a:t>
            </a:r>
            <a:r>
              <a:rPr lang="ja-JP" altLang="en-US"/>
              <a:t>　</a:t>
            </a:r>
            <a:r>
              <a:rPr lang="en-GB" altLang="ja-JP" sz="4400" dirty="0">
                <a:hlinkClick r:id="rId2"/>
              </a:rPr>
              <a:t>https://</a:t>
            </a:r>
            <a:r>
              <a:rPr lang="en-GB" altLang="ja-JP" sz="4400" dirty="0" err="1">
                <a:hlinkClick r:id="rId2"/>
              </a:rPr>
              <a:t>goo.gl</a:t>
            </a:r>
            <a:r>
              <a:rPr lang="en-GB" altLang="ja-JP" sz="4400" dirty="0">
                <a:hlinkClick r:id="rId2"/>
              </a:rPr>
              <a:t>/</a:t>
            </a:r>
            <a:r>
              <a:rPr lang="en-GB" altLang="ja-JP" sz="4400" dirty="0" err="1">
                <a:hlinkClick r:id="rId2"/>
              </a:rPr>
              <a:t>AqSNxS</a:t>
            </a:r>
            <a:endParaRPr lang="en-US" altLang="ja-JP" dirty="0"/>
          </a:p>
        </p:txBody>
      </p:sp>
      <p:sp>
        <p:nvSpPr>
          <p:cNvPr id="4" name="日付プレースホルダー 3">
            <a:extLst>
              <a:ext uri="{FF2B5EF4-FFF2-40B4-BE49-F238E27FC236}">
                <a16:creationId xmlns:a16="http://schemas.microsoft.com/office/drawing/2014/main" id="{EA3350FE-1AAF-2741-8C56-618998B32264}"/>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242EBDFD-7904-384B-8BAF-A838071C5479}"/>
              </a:ext>
            </a:extLst>
          </p:cNvPr>
          <p:cNvSpPr>
            <a:spLocks noGrp="1"/>
          </p:cNvSpPr>
          <p:nvPr>
            <p:ph type="sldNum" sz="quarter" idx="12"/>
          </p:nvPr>
        </p:nvSpPr>
        <p:spPr/>
        <p:txBody>
          <a:bodyPr/>
          <a:lstStyle/>
          <a:p>
            <a:fld id="{A857ECF3-8135-1641-8906-0F5B8DD936FB}" type="slidenum">
              <a:rPr kumimoji="1" lang="ja-JP" altLang="en-US" smtClean="0"/>
              <a:t>10</a:t>
            </a:fld>
            <a:endParaRPr kumimoji="1" lang="ja-JP" altLang="en-US"/>
          </a:p>
        </p:txBody>
      </p:sp>
      <p:sp>
        <p:nvSpPr>
          <p:cNvPr id="11" name="フッター プレースホルダー 4">
            <a:extLst>
              <a:ext uri="{FF2B5EF4-FFF2-40B4-BE49-F238E27FC236}">
                <a16:creationId xmlns:a16="http://schemas.microsoft.com/office/drawing/2014/main" id="{7804E677-C19A-494E-9604-9EB259E4BEDF}"/>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Tree>
    <p:extLst>
      <p:ext uri="{BB962C8B-B14F-4D97-AF65-F5344CB8AC3E}">
        <p14:creationId xmlns:p14="http://schemas.microsoft.com/office/powerpoint/2010/main" val="1842150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12B085-CBA2-2E4B-BE7C-FB58F4D1B573}"/>
              </a:ext>
            </a:extLst>
          </p:cNvPr>
          <p:cNvSpPr>
            <a:spLocks noGrp="1"/>
          </p:cNvSpPr>
          <p:nvPr>
            <p:ph type="title"/>
          </p:nvPr>
        </p:nvSpPr>
        <p:spPr/>
        <p:txBody>
          <a:bodyPr/>
          <a:lstStyle/>
          <a:p>
            <a:r>
              <a:rPr lang="ja-JP" altLang="en-US"/>
              <a:t>議題</a:t>
            </a:r>
            <a:endParaRPr kumimoji="1" lang="ja-JP" altLang="en-US"/>
          </a:p>
        </p:txBody>
      </p:sp>
      <p:sp>
        <p:nvSpPr>
          <p:cNvPr id="3" name="コンテンツ プレースホルダー 2">
            <a:extLst>
              <a:ext uri="{FF2B5EF4-FFF2-40B4-BE49-F238E27FC236}">
                <a16:creationId xmlns:a16="http://schemas.microsoft.com/office/drawing/2014/main" id="{4E550B7C-572C-5A42-A35D-A10394E3BF07}"/>
              </a:ext>
            </a:extLst>
          </p:cNvPr>
          <p:cNvSpPr>
            <a:spLocks noGrp="1"/>
          </p:cNvSpPr>
          <p:nvPr>
            <p:ph idx="1"/>
          </p:nvPr>
        </p:nvSpPr>
        <p:spPr>
          <a:xfrm>
            <a:off x="628650" y="1411550"/>
            <a:ext cx="8257898" cy="4765413"/>
          </a:xfrm>
        </p:spPr>
        <p:txBody>
          <a:bodyPr>
            <a:normAutofit fontScale="70000" lnSpcReduction="20000"/>
          </a:bodyPr>
          <a:lstStyle/>
          <a:p>
            <a:r>
              <a:rPr lang="ja-JP" altLang="en-US"/>
              <a:t>下記を例として挙げていますが、これに限らず研究データ基盤の開発における課題や事例、アイデアがありましたらテーマとしてご提案・ご議論いただければと思います。</a:t>
            </a:r>
            <a:endParaRPr lang="en-US" altLang="ja-JP" dirty="0"/>
          </a:p>
          <a:p>
            <a:endParaRPr lang="en-US" altLang="ja-JP" dirty="0"/>
          </a:p>
          <a:p>
            <a:r>
              <a:rPr lang="ja-JP" altLang="en-US"/>
              <a:t>研究データ基盤システムを開発、導入する上での組織内部の障壁</a:t>
            </a:r>
          </a:p>
          <a:p>
            <a:r>
              <a:rPr lang="ja-JP" altLang="en-US"/>
              <a:t>研究データ基盤で必要なストレージサイズやコスト見積もり</a:t>
            </a:r>
          </a:p>
          <a:p>
            <a:r>
              <a:rPr lang="ja-JP" altLang="en-US"/>
              <a:t>各組織の研究データ管理のポリシー、ガイドラインの整備状況</a:t>
            </a:r>
          </a:p>
          <a:p>
            <a:r>
              <a:rPr lang="ja-JP" altLang="en-US"/>
              <a:t>研究データの再利用に向けた基盤開発の取り組み</a:t>
            </a:r>
          </a:p>
          <a:p>
            <a:endParaRPr lang="en-US" altLang="ja-JP" dirty="0"/>
          </a:p>
          <a:p>
            <a:endParaRPr lang="en-US" altLang="ja-JP" dirty="0"/>
          </a:p>
          <a:p>
            <a:endParaRPr lang="en-US" altLang="ja-JP" dirty="0"/>
          </a:p>
          <a:p>
            <a:r>
              <a:rPr lang="ja-JP" altLang="en-US" sz="5100"/>
              <a:t>議論用（議事メモ用）</a:t>
            </a:r>
            <a:r>
              <a:rPr lang="en-US" altLang="ja-JP" sz="5100" dirty="0"/>
              <a:t>Google Docs</a:t>
            </a:r>
            <a:r>
              <a:rPr lang="ja-JP" altLang="en-US" sz="5100"/>
              <a:t>　</a:t>
            </a:r>
            <a:r>
              <a:rPr lang="en-GB" altLang="ja-JP" sz="5100" dirty="0">
                <a:hlinkClick r:id="rId2"/>
              </a:rPr>
              <a:t>https://</a:t>
            </a:r>
            <a:r>
              <a:rPr lang="en-GB" altLang="ja-JP" sz="5100" dirty="0" err="1">
                <a:hlinkClick r:id="rId2"/>
              </a:rPr>
              <a:t>goo.gl</a:t>
            </a:r>
            <a:r>
              <a:rPr lang="en-GB" altLang="ja-JP" sz="5100" dirty="0">
                <a:hlinkClick r:id="rId2"/>
              </a:rPr>
              <a:t>/</a:t>
            </a:r>
            <a:r>
              <a:rPr lang="en-GB" altLang="ja-JP" sz="5100" dirty="0" err="1">
                <a:hlinkClick r:id="rId2"/>
              </a:rPr>
              <a:t>AqSNxS</a:t>
            </a:r>
            <a:endParaRPr lang="en-US" altLang="ja-JP" sz="5100" dirty="0"/>
          </a:p>
        </p:txBody>
      </p:sp>
      <p:sp>
        <p:nvSpPr>
          <p:cNvPr id="4" name="日付プレースホルダー 3">
            <a:extLst>
              <a:ext uri="{FF2B5EF4-FFF2-40B4-BE49-F238E27FC236}">
                <a16:creationId xmlns:a16="http://schemas.microsoft.com/office/drawing/2014/main" id="{74384AEA-D9CA-6E47-B852-54E2FBD88BC7}"/>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87C9A5EB-5E8E-244B-968C-6BB38922BEE5}"/>
              </a:ext>
            </a:extLst>
          </p:cNvPr>
          <p:cNvSpPr>
            <a:spLocks noGrp="1"/>
          </p:cNvSpPr>
          <p:nvPr>
            <p:ph type="ftr" sz="quarter" idx="11"/>
          </p:nvPr>
        </p:nvSpPr>
        <p:spPr>
          <a:xfrm>
            <a:off x="2428875" y="6311899"/>
            <a:ext cx="4286250"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D7FA16A1-ED6C-8D47-AC49-8FF226480B5E}"/>
              </a:ext>
            </a:extLst>
          </p:cNvPr>
          <p:cNvSpPr>
            <a:spLocks noGrp="1"/>
          </p:cNvSpPr>
          <p:nvPr>
            <p:ph type="sldNum" sz="quarter" idx="12"/>
          </p:nvPr>
        </p:nvSpPr>
        <p:spPr/>
        <p:txBody>
          <a:bodyPr/>
          <a:lstStyle/>
          <a:p>
            <a:fld id="{A857ECF3-8135-1641-8906-0F5B8DD936FB}" type="slidenum">
              <a:rPr kumimoji="1" lang="ja-JP" altLang="en-US" smtClean="0"/>
              <a:t>11</a:t>
            </a:fld>
            <a:endParaRPr kumimoji="1" lang="ja-JP" altLang="en-US"/>
          </a:p>
        </p:txBody>
      </p:sp>
    </p:spTree>
    <p:extLst>
      <p:ext uri="{BB962C8B-B14F-4D97-AF65-F5344CB8AC3E}">
        <p14:creationId xmlns:p14="http://schemas.microsoft.com/office/powerpoint/2010/main" val="3178599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420B50DA-1559-954A-9096-9C25E35818C5}"/>
              </a:ext>
            </a:extLst>
          </p:cNvPr>
          <p:cNvSpPr>
            <a:spLocks noGrp="1"/>
          </p:cNvSpPr>
          <p:nvPr>
            <p:ph type="title"/>
          </p:nvPr>
        </p:nvSpPr>
        <p:spPr/>
        <p:txBody>
          <a:bodyPr>
            <a:normAutofit/>
          </a:bodyPr>
          <a:lstStyle/>
          <a:p>
            <a:r>
              <a:rPr lang="ja-JP" altLang="en-US" sz="5400"/>
              <a:t>クロージング</a:t>
            </a:r>
            <a:endParaRPr kumimoji="1" lang="ja-JP" altLang="en-US" sz="5400"/>
          </a:p>
        </p:txBody>
      </p:sp>
      <p:sp>
        <p:nvSpPr>
          <p:cNvPr id="8" name="テキスト プレースホルダー 7">
            <a:extLst>
              <a:ext uri="{FF2B5EF4-FFF2-40B4-BE49-F238E27FC236}">
                <a16:creationId xmlns:a16="http://schemas.microsoft.com/office/drawing/2014/main" id="{5A4D1102-6146-FD49-8D02-C6F50D147C4F}"/>
              </a:ext>
            </a:extLst>
          </p:cNvPr>
          <p:cNvSpPr>
            <a:spLocks noGrp="1"/>
          </p:cNvSpPr>
          <p:nvPr>
            <p:ph type="body" idx="1"/>
          </p:nvPr>
        </p:nvSpPr>
        <p:spPr/>
        <p:txBody>
          <a:bodyPr/>
          <a:lstStyle/>
          <a:p>
            <a:r>
              <a:rPr lang="en-US" altLang="ja-JP" dirty="0"/>
              <a:t>17:55-18:00 </a:t>
            </a:r>
            <a:r>
              <a:rPr lang="ja-JP" altLang="en-US"/>
              <a:t>（</a:t>
            </a:r>
            <a:r>
              <a:rPr lang="en-US" altLang="ja-JP" dirty="0"/>
              <a:t>5</a:t>
            </a:r>
            <a:r>
              <a:rPr lang="ja-JP" altLang="en-US"/>
              <a:t>分）</a:t>
            </a:r>
            <a:endParaRPr kumimoji="1" lang="ja-JP" altLang="en-US"/>
          </a:p>
        </p:txBody>
      </p:sp>
      <p:sp>
        <p:nvSpPr>
          <p:cNvPr id="4" name="日付プレースホルダー 3">
            <a:extLst>
              <a:ext uri="{FF2B5EF4-FFF2-40B4-BE49-F238E27FC236}">
                <a16:creationId xmlns:a16="http://schemas.microsoft.com/office/drawing/2014/main" id="{2BCBD292-481F-9346-8E70-B989FDFFB96E}"/>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40A75A5D-42DD-E84E-820A-8E6DB8348C02}"/>
              </a:ext>
            </a:extLst>
          </p:cNvPr>
          <p:cNvSpPr>
            <a:spLocks noGrp="1"/>
          </p:cNvSpPr>
          <p:nvPr>
            <p:ph type="ftr" sz="quarter" idx="11"/>
          </p:nvPr>
        </p:nvSpPr>
        <p:spPr>
          <a:xfrm>
            <a:off x="2428875" y="6356351"/>
            <a:ext cx="4286250"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2927FBF7-BCFF-3244-AB70-31C0B42D2484}"/>
              </a:ext>
            </a:extLst>
          </p:cNvPr>
          <p:cNvSpPr>
            <a:spLocks noGrp="1"/>
          </p:cNvSpPr>
          <p:nvPr>
            <p:ph type="sldNum" sz="quarter" idx="12"/>
          </p:nvPr>
        </p:nvSpPr>
        <p:spPr/>
        <p:txBody>
          <a:bodyPr/>
          <a:lstStyle/>
          <a:p>
            <a:fld id="{A857ECF3-8135-1641-8906-0F5B8DD936FB}" type="slidenum">
              <a:rPr kumimoji="1" lang="ja-JP" altLang="en-US" smtClean="0"/>
              <a:t>12</a:t>
            </a:fld>
            <a:endParaRPr kumimoji="1" lang="ja-JP" altLang="en-US"/>
          </a:p>
        </p:txBody>
      </p:sp>
    </p:spTree>
    <p:extLst>
      <p:ext uri="{BB962C8B-B14F-4D97-AF65-F5344CB8AC3E}">
        <p14:creationId xmlns:p14="http://schemas.microsoft.com/office/powerpoint/2010/main" val="325049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A1507DB-F1E3-094B-9641-CBFEE3F15ACB}"/>
              </a:ext>
            </a:extLst>
          </p:cNvPr>
          <p:cNvSpPr>
            <a:spLocks noGrp="1"/>
          </p:cNvSpPr>
          <p:nvPr>
            <p:ph type="title"/>
          </p:nvPr>
        </p:nvSpPr>
        <p:spPr>
          <a:xfrm>
            <a:off x="628650" y="236144"/>
            <a:ext cx="7886700" cy="541539"/>
          </a:xfrm>
        </p:spPr>
        <p:txBody>
          <a:bodyPr>
            <a:noAutofit/>
          </a:bodyPr>
          <a:lstStyle/>
          <a:p>
            <a:r>
              <a:rPr kumimoji="1" lang="ja-JP" altLang="en-US" sz="3200"/>
              <a:t>会場討論のまとめ</a:t>
            </a:r>
          </a:p>
        </p:txBody>
      </p:sp>
      <p:sp>
        <p:nvSpPr>
          <p:cNvPr id="8" name="コンテンツ プレースホルダー 7">
            <a:extLst>
              <a:ext uri="{FF2B5EF4-FFF2-40B4-BE49-F238E27FC236}">
                <a16:creationId xmlns:a16="http://schemas.microsoft.com/office/drawing/2014/main" id="{7DE0031D-D917-444B-A163-5CCF2E8A8398}"/>
              </a:ext>
            </a:extLst>
          </p:cNvPr>
          <p:cNvSpPr>
            <a:spLocks noGrp="1"/>
          </p:cNvSpPr>
          <p:nvPr>
            <p:ph idx="1"/>
          </p:nvPr>
        </p:nvSpPr>
        <p:spPr>
          <a:xfrm>
            <a:off x="628650" y="923277"/>
            <a:ext cx="7886700" cy="5253685"/>
          </a:xfrm>
        </p:spPr>
        <p:txBody>
          <a:bodyPr/>
          <a:lstStyle/>
          <a:p>
            <a:endParaRPr kumimoji="1" lang="ja-JP" altLang="en-US"/>
          </a:p>
        </p:txBody>
      </p:sp>
      <p:sp>
        <p:nvSpPr>
          <p:cNvPr id="4" name="日付プレースホルダー 3">
            <a:extLst>
              <a:ext uri="{FF2B5EF4-FFF2-40B4-BE49-F238E27FC236}">
                <a16:creationId xmlns:a16="http://schemas.microsoft.com/office/drawing/2014/main" id="{7DC2F2C6-1ECB-5644-970F-EA1AA94E69B3}"/>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1662F078-6083-754B-8F36-6BF2D102E884}"/>
              </a:ext>
            </a:extLst>
          </p:cNvPr>
          <p:cNvSpPr>
            <a:spLocks noGrp="1"/>
          </p:cNvSpPr>
          <p:nvPr>
            <p:ph type="ftr" sz="quarter" idx="11"/>
          </p:nvPr>
        </p:nvSpPr>
        <p:spPr>
          <a:xfrm>
            <a:off x="2436920" y="6374046"/>
            <a:ext cx="4270159"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86967C9E-7153-C949-A863-F4BE208BFCAC}"/>
              </a:ext>
            </a:extLst>
          </p:cNvPr>
          <p:cNvSpPr>
            <a:spLocks noGrp="1"/>
          </p:cNvSpPr>
          <p:nvPr>
            <p:ph type="sldNum" sz="quarter" idx="12"/>
          </p:nvPr>
        </p:nvSpPr>
        <p:spPr/>
        <p:txBody>
          <a:bodyPr/>
          <a:lstStyle/>
          <a:p>
            <a:fld id="{A857ECF3-8135-1641-8906-0F5B8DD936FB}" type="slidenum">
              <a:rPr kumimoji="1" lang="ja-JP" altLang="en-US" smtClean="0"/>
              <a:t>13</a:t>
            </a:fld>
            <a:endParaRPr kumimoji="1" lang="ja-JP" altLang="en-US"/>
          </a:p>
        </p:txBody>
      </p:sp>
    </p:spTree>
    <p:extLst>
      <p:ext uri="{BB962C8B-B14F-4D97-AF65-F5344CB8AC3E}">
        <p14:creationId xmlns:p14="http://schemas.microsoft.com/office/powerpoint/2010/main" val="1152047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1D904474-29E4-E24C-9706-BB59EAEC5890}"/>
              </a:ext>
            </a:extLst>
          </p:cNvPr>
          <p:cNvSpPr>
            <a:spLocks noGrp="1"/>
          </p:cNvSpPr>
          <p:nvPr>
            <p:ph type="title"/>
          </p:nvPr>
        </p:nvSpPr>
        <p:spPr/>
        <p:txBody>
          <a:bodyPr/>
          <a:lstStyle/>
          <a:p>
            <a:r>
              <a:rPr kumimoji="1" lang="ja-JP" altLang="en-US"/>
              <a:t>メーリングリスト作成</a:t>
            </a:r>
          </a:p>
        </p:txBody>
      </p:sp>
      <p:sp>
        <p:nvSpPr>
          <p:cNvPr id="8" name="コンテンツ プレースホルダー 7">
            <a:extLst>
              <a:ext uri="{FF2B5EF4-FFF2-40B4-BE49-F238E27FC236}">
                <a16:creationId xmlns:a16="http://schemas.microsoft.com/office/drawing/2014/main" id="{6BAFAA2A-5205-EF4B-8492-A65BCD0615FB}"/>
              </a:ext>
            </a:extLst>
          </p:cNvPr>
          <p:cNvSpPr>
            <a:spLocks noGrp="1"/>
          </p:cNvSpPr>
          <p:nvPr>
            <p:ph idx="1"/>
          </p:nvPr>
        </p:nvSpPr>
        <p:spPr/>
        <p:txBody>
          <a:bodyPr/>
          <a:lstStyle/>
          <a:p>
            <a:r>
              <a:rPr lang="ja-JP" altLang="en-US"/>
              <a:t>参加者間で継続的な議論ができるように、イベント終了後にメーリングリストを作成いたします。差し支えのない方は登録用リストにご記名下さい。登録用紙はセッション中に回しています。</a:t>
            </a:r>
            <a:endParaRPr kumimoji="1" lang="ja-JP" altLang="en-US"/>
          </a:p>
        </p:txBody>
      </p:sp>
      <p:sp>
        <p:nvSpPr>
          <p:cNvPr id="4" name="日付プレースホルダー 3">
            <a:extLst>
              <a:ext uri="{FF2B5EF4-FFF2-40B4-BE49-F238E27FC236}">
                <a16:creationId xmlns:a16="http://schemas.microsoft.com/office/drawing/2014/main" id="{FE9B2B32-7FCE-6243-8625-927ED027F87F}"/>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8BD37530-2AA3-CB44-B949-68FAB4E9DFA9}"/>
              </a:ext>
            </a:extLst>
          </p:cNvPr>
          <p:cNvSpPr>
            <a:spLocks noGrp="1"/>
          </p:cNvSpPr>
          <p:nvPr>
            <p:ph type="ftr" sz="quarter" idx="11"/>
          </p:nvPr>
        </p:nvSpPr>
        <p:spPr>
          <a:xfrm>
            <a:off x="2411120" y="6356351"/>
            <a:ext cx="432176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9CB1C45C-35B4-564A-966F-3DCA42BD4DB4}"/>
              </a:ext>
            </a:extLst>
          </p:cNvPr>
          <p:cNvSpPr>
            <a:spLocks noGrp="1"/>
          </p:cNvSpPr>
          <p:nvPr>
            <p:ph type="sldNum" sz="quarter" idx="12"/>
          </p:nvPr>
        </p:nvSpPr>
        <p:spPr/>
        <p:txBody>
          <a:bodyPr/>
          <a:lstStyle/>
          <a:p>
            <a:fld id="{A857ECF3-8135-1641-8906-0F5B8DD936FB}" type="slidenum">
              <a:rPr kumimoji="1" lang="ja-JP" altLang="en-US" smtClean="0"/>
              <a:t>14</a:t>
            </a:fld>
            <a:endParaRPr kumimoji="1" lang="ja-JP" altLang="en-US"/>
          </a:p>
        </p:txBody>
      </p:sp>
    </p:spTree>
    <p:extLst>
      <p:ext uri="{BB962C8B-B14F-4D97-AF65-F5344CB8AC3E}">
        <p14:creationId xmlns:p14="http://schemas.microsoft.com/office/powerpoint/2010/main" val="3489854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6D26A0-4AC3-C444-B80F-CC2FFEB04556}"/>
              </a:ext>
            </a:extLst>
          </p:cNvPr>
          <p:cNvSpPr>
            <a:spLocks noGrp="1"/>
          </p:cNvSpPr>
          <p:nvPr>
            <p:ph type="title"/>
          </p:nvPr>
        </p:nvSpPr>
        <p:spPr>
          <a:xfrm>
            <a:off x="628650" y="391759"/>
            <a:ext cx="7886700" cy="744583"/>
          </a:xfrm>
        </p:spPr>
        <p:txBody>
          <a:bodyPr>
            <a:normAutofit/>
          </a:bodyPr>
          <a:lstStyle/>
          <a:p>
            <a:r>
              <a:rPr kumimoji="1" lang="ja-JP" altLang="en-US" sz="4000" b="1"/>
              <a:t>趣旨説明</a:t>
            </a:r>
          </a:p>
        </p:txBody>
      </p:sp>
      <p:sp>
        <p:nvSpPr>
          <p:cNvPr id="3" name="コンテンツ プレースホルダー 2">
            <a:extLst>
              <a:ext uri="{FF2B5EF4-FFF2-40B4-BE49-F238E27FC236}">
                <a16:creationId xmlns:a16="http://schemas.microsoft.com/office/drawing/2014/main" id="{B5C361FF-5EB6-164D-8001-5C26771B7C14}"/>
              </a:ext>
            </a:extLst>
          </p:cNvPr>
          <p:cNvSpPr>
            <a:spLocks noGrp="1"/>
          </p:cNvSpPr>
          <p:nvPr>
            <p:ph idx="1"/>
          </p:nvPr>
        </p:nvSpPr>
        <p:spPr>
          <a:xfrm>
            <a:off x="628650" y="1056444"/>
            <a:ext cx="7886700" cy="5120520"/>
          </a:xfrm>
        </p:spPr>
        <p:txBody>
          <a:bodyPr>
            <a:normAutofit/>
          </a:bodyPr>
          <a:lstStyle/>
          <a:p>
            <a:r>
              <a:rPr lang="ja-JP" altLang="en-US"/>
              <a:t>本セッションは</a:t>
            </a:r>
            <a:r>
              <a:rPr lang="en-US" altLang="ja-JP" dirty="0"/>
              <a:t>『</a:t>
            </a:r>
            <a:r>
              <a:rPr lang="ja-JP" altLang="en-US"/>
              <a:t>研究データ基盤システムの開発・運用苦難の</a:t>
            </a:r>
            <a:r>
              <a:rPr lang="en-US" altLang="ja-JP" dirty="0"/>
              <a:t> b</a:t>
            </a:r>
            <a:r>
              <a:rPr lang="en-GB" altLang="ja-JP" dirty="0" err="1"/>
              <a:t>irds</a:t>
            </a:r>
            <a:r>
              <a:rPr lang="en-GB" altLang="ja-JP" dirty="0"/>
              <a:t> of a feather (</a:t>
            </a:r>
            <a:r>
              <a:rPr lang="en-GB" altLang="ja-JP" dirty="0" err="1"/>
              <a:t>BoF</a:t>
            </a:r>
            <a:r>
              <a:rPr lang="en-GB" altLang="ja-JP" dirty="0"/>
              <a:t>)』</a:t>
            </a:r>
            <a:r>
              <a:rPr lang="ja-JP" altLang="en-US"/>
              <a:t>です。国内で</a:t>
            </a:r>
            <a:r>
              <a:rPr lang="ja-JP" altLang="en-US">
                <a:solidFill>
                  <a:srgbClr val="FF0000"/>
                </a:solidFill>
              </a:rPr>
              <a:t>研究データ管理</a:t>
            </a:r>
            <a:r>
              <a:rPr lang="ja-JP" altLang="en-US"/>
              <a:t>を支援するシステムを開発している研究者・技術者の、専門分野や産官学の立場を越えた顔合わせの場です。参加者間でシステム開発や導入の苦難を共有する事を目的とします。</a:t>
            </a:r>
            <a:endParaRPr lang="en-US" altLang="ja-JP" dirty="0"/>
          </a:p>
          <a:p>
            <a:r>
              <a:rPr lang="ja-JP" altLang="en-US"/>
              <a:t>ご講演の発表持ち時間は質疑応答を含め</a:t>
            </a:r>
            <a:r>
              <a:rPr lang="en-US" altLang="ja-JP" dirty="0"/>
              <a:t>20</a:t>
            </a:r>
            <a:r>
              <a:rPr lang="ja-JP" altLang="en-US"/>
              <a:t>分です。</a:t>
            </a:r>
            <a:r>
              <a:rPr lang="en-US" altLang="ja-JP" dirty="0"/>
              <a:t>1</a:t>
            </a:r>
            <a:r>
              <a:rPr lang="ja-JP" altLang="en-US"/>
              <a:t>鈴</a:t>
            </a:r>
            <a:r>
              <a:rPr lang="en-US" altLang="ja-JP" dirty="0"/>
              <a:t> 15</a:t>
            </a:r>
            <a:r>
              <a:rPr lang="ja-JP" altLang="en-US"/>
              <a:t>分、</a:t>
            </a:r>
            <a:r>
              <a:rPr lang="en-US" altLang="ja-JP" dirty="0"/>
              <a:t>2</a:t>
            </a:r>
            <a:r>
              <a:rPr lang="ja-JP" altLang="en-US"/>
              <a:t>鈴</a:t>
            </a:r>
            <a:r>
              <a:rPr lang="en-US" altLang="ja-JP" dirty="0"/>
              <a:t> 18</a:t>
            </a:r>
            <a:r>
              <a:rPr lang="ja-JP" altLang="en-US"/>
              <a:t>分、</a:t>
            </a:r>
            <a:r>
              <a:rPr lang="en-US" altLang="ja-JP" dirty="0"/>
              <a:t>3</a:t>
            </a:r>
            <a:r>
              <a:rPr lang="ja-JP" altLang="en-US"/>
              <a:t>鈴</a:t>
            </a:r>
            <a:r>
              <a:rPr lang="en-US" altLang="ja-JP" dirty="0"/>
              <a:t> 20</a:t>
            </a:r>
            <a:r>
              <a:rPr lang="ja-JP" altLang="en-US"/>
              <a:t>分</a:t>
            </a:r>
          </a:p>
          <a:p>
            <a:r>
              <a:rPr lang="ja-JP" altLang="en-US"/>
              <a:t>会場を交えた議論では、講演者と参加者全員で議論していきます。議論内容はスライドにまとめてクロージングで表示いたします。</a:t>
            </a:r>
          </a:p>
        </p:txBody>
      </p:sp>
      <p:sp>
        <p:nvSpPr>
          <p:cNvPr id="4" name="日付プレースホルダー 3">
            <a:extLst>
              <a:ext uri="{FF2B5EF4-FFF2-40B4-BE49-F238E27FC236}">
                <a16:creationId xmlns:a16="http://schemas.microsoft.com/office/drawing/2014/main" id="{FF992EC1-E01F-0044-8E94-533E988CAF5A}"/>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0685D774-2840-8A4E-91FA-8245A6A05732}"/>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9196B77A-5FA6-5F4C-9D58-F117EA313A76}"/>
              </a:ext>
            </a:extLst>
          </p:cNvPr>
          <p:cNvSpPr>
            <a:spLocks noGrp="1"/>
          </p:cNvSpPr>
          <p:nvPr>
            <p:ph type="sldNum" sz="quarter" idx="12"/>
          </p:nvPr>
        </p:nvSpPr>
        <p:spPr/>
        <p:txBody>
          <a:bodyPr/>
          <a:lstStyle/>
          <a:p>
            <a:fld id="{A857ECF3-8135-1641-8906-0F5B8DD936FB}" type="slidenum">
              <a:rPr kumimoji="1" lang="ja-JP" altLang="en-US" smtClean="0"/>
              <a:t>2</a:t>
            </a:fld>
            <a:endParaRPr kumimoji="1" lang="ja-JP" altLang="en-US"/>
          </a:p>
        </p:txBody>
      </p:sp>
    </p:spTree>
    <p:extLst>
      <p:ext uri="{BB962C8B-B14F-4D97-AF65-F5344CB8AC3E}">
        <p14:creationId xmlns:p14="http://schemas.microsoft.com/office/powerpoint/2010/main" val="4276786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6D26A0-4AC3-C444-B80F-CC2FFEB04556}"/>
              </a:ext>
            </a:extLst>
          </p:cNvPr>
          <p:cNvSpPr>
            <a:spLocks noGrp="1"/>
          </p:cNvSpPr>
          <p:nvPr>
            <p:ph type="title"/>
          </p:nvPr>
        </p:nvSpPr>
        <p:spPr>
          <a:xfrm>
            <a:off x="628650" y="391759"/>
            <a:ext cx="7886700" cy="744583"/>
          </a:xfrm>
        </p:spPr>
        <p:txBody>
          <a:bodyPr>
            <a:normAutofit/>
          </a:bodyPr>
          <a:lstStyle/>
          <a:p>
            <a:r>
              <a:rPr kumimoji="1" lang="ja-JP" altLang="en-US" sz="4000" b="1"/>
              <a:t>趣旨説明</a:t>
            </a:r>
          </a:p>
        </p:txBody>
      </p:sp>
      <p:sp>
        <p:nvSpPr>
          <p:cNvPr id="3" name="コンテンツ プレースホルダー 2">
            <a:extLst>
              <a:ext uri="{FF2B5EF4-FFF2-40B4-BE49-F238E27FC236}">
                <a16:creationId xmlns:a16="http://schemas.microsoft.com/office/drawing/2014/main" id="{B5C361FF-5EB6-164D-8001-5C26771B7C14}"/>
              </a:ext>
            </a:extLst>
          </p:cNvPr>
          <p:cNvSpPr>
            <a:spLocks noGrp="1"/>
          </p:cNvSpPr>
          <p:nvPr>
            <p:ph idx="1"/>
          </p:nvPr>
        </p:nvSpPr>
        <p:spPr>
          <a:xfrm>
            <a:off x="628650" y="1056444"/>
            <a:ext cx="7886700" cy="5120520"/>
          </a:xfrm>
        </p:spPr>
        <p:txBody>
          <a:bodyPr>
            <a:normAutofit/>
          </a:bodyPr>
          <a:lstStyle/>
          <a:p>
            <a:r>
              <a:rPr lang="ja-JP" altLang="en-US"/>
              <a:t>参加者間で継続的な議論ができるように、イベント終了後にメーリングリストを作成いたします。差し支えのない方は登録用リストにご記名下さい。登録用紙はセッション中に回します。</a:t>
            </a:r>
            <a:endParaRPr lang="en-US" altLang="ja-JP" dirty="0"/>
          </a:p>
          <a:p>
            <a:r>
              <a:rPr lang="ja-JP" altLang="en-US"/>
              <a:t>会場の皆様に、本音でのご発表・ご議論をしていただくため、本セッション中の撮影・録音・</a:t>
            </a:r>
            <a:r>
              <a:rPr lang="en-US" altLang="ja-JP" dirty="0"/>
              <a:t>SNS</a:t>
            </a:r>
            <a:r>
              <a:rPr lang="ja-JP" altLang="en-US"/>
              <a:t>への投稿などはお控え下さい。</a:t>
            </a:r>
            <a:endParaRPr lang="en-US" altLang="ja-JP" dirty="0"/>
          </a:p>
        </p:txBody>
      </p:sp>
      <p:sp>
        <p:nvSpPr>
          <p:cNvPr id="4" name="日付プレースホルダー 3">
            <a:extLst>
              <a:ext uri="{FF2B5EF4-FFF2-40B4-BE49-F238E27FC236}">
                <a16:creationId xmlns:a16="http://schemas.microsoft.com/office/drawing/2014/main" id="{FF992EC1-E01F-0044-8E94-533E988CAF5A}"/>
              </a:ext>
            </a:extLst>
          </p:cNvPr>
          <p:cNvSpPr>
            <a:spLocks noGrp="1"/>
          </p:cNvSpPr>
          <p:nvPr>
            <p:ph type="dt" sz="half" idx="10"/>
          </p:nvPr>
        </p:nvSpPr>
        <p:spPr/>
        <p:txBody>
          <a:bodyPr/>
          <a:lstStyle/>
          <a:p>
            <a:r>
              <a:rPr kumimoji="1" lang="en-US" altLang="ja-JP"/>
              <a:t>2018/6/18</a:t>
            </a:r>
            <a:endParaRPr kumimoji="1" lang="ja-JP" altLang="en-US"/>
          </a:p>
        </p:txBody>
      </p:sp>
      <p:sp>
        <p:nvSpPr>
          <p:cNvPr id="5" name="フッター プレースホルダー 4">
            <a:extLst>
              <a:ext uri="{FF2B5EF4-FFF2-40B4-BE49-F238E27FC236}">
                <a16:creationId xmlns:a16="http://schemas.microsoft.com/office/drawing/2014/main" id="{0685D774-2840-8A4E-91FA-8245A6A05732}"/>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6" name="スライド番号プレースホルダー 5">
            <a:extLst>
              <a:ext uri="{FF2B5EF4-FFF2-40B4-BE49-F238E27FC236}">
                <a16:creationId xmlns:a16="http://schemas.microsoft.com/office/drawing/2014/main" id="{9196B77A-5FA6-5F4C-9D58-F117EA313A76}"/>
              </a:ext>
            </a:extLst>
          </p:cNvPr>
          <p:cNvSpPr>
            <a:spLocks noGrp="1"/>
          </p:cNvSpPr>
          <p:nvPr>
            <p:ph type="sldNum" sz="quarter" idx="12"/>
          </p:nvPr>
        </p:nvSpPr>
        <p:spPr/>
        <p:txBody>
          <a:bodyPr/>
          <a:lstStyle/>
          <a:p>
            <a:fld id="{A857ECF3-8135-1641-8906-0F5B8DD936FB}" type="slidenum">
              <a:rPr kumimoji="1" lang="ja-JP" altLang="en-US" smtClean="0"/>
              <a:t>3</a:t>
            </a:fld>
            <a:endParaRPr kumimoji="1" lang="ja-JP" altLang="en-US"/>
          </a:p>
        </p:txBody>
      </p:sp>
    </p:spTree>
    <p:extLst>
      <p:ext uri="{BB962C8B-B14F-4D97-AF65-F5344CB8AC3E}">
        <p14:creationId xmlns:p14="http://schemas.microsoft.com/office/powerpoint/2010/main" val="4164644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9C0D5-FB0F-2248-AC22-3AEF76EB683D}"/>
              </a:ext>
            </a:extLst>
          </p:cNvPr>
          <p:cNvSpPr>
            <a:spLocks noGrp="1"/>
          </p:cNvSpPr>
          <p:nvPr>
            <p:ph type="title"/>
          </p:nvPr>
        </p:nvSpPr>
        <p:spPr>
          <a:xfrm>
            <a:off x="628650" y="338524"/>
            <a:ext cx="7886700" cy="575907"/>
          </a:xfrm>
        </p:spPr>
        <p:txBody>
          <a:bodyPr>
            <a:normAutofit fontScale="90000"/>
          </a:bodyPr>
          <a:lstStyle/>
          <a:p>
            <a:r>
              <a:rPr lang="ja-JP" altLang="en-US" b="1"/>
              <a:t>プログラム</a:t>
            </a:r>
            <a:endParaRPr kumimoji="1" lang="ja-JP" altLang="en-US" b="1"/>
          </a:p>
        </p:txBody>
      </p:sp>
      <p:sp>
        <p:nvSpPr>
          <p:cNvPr id="3" name="コンテンツ プレースホルダー 2">
            <a:extLst>
              <a:ext uri="{FF2B5EF4-FFF2-40B4-BE49-F238E27FC236}">
                <a16:creationId xmlns:a16="http://schemas.microsoft.com/office/drawing/2014/main" id="{9B818147-8BF9-6345-A75F-E05B5980E58E}"/>
              </a:ext>
            </a:extLst>
          </p:cNvPr>
          <p:cNvSpPr>
            <a:spLocks noGrp="1"/>
          </p:cNvSpPr>
          <p:nvPr>
            <p:ph idx="1"/>
          </p:nvPr>
        </p:nvSpPr>
        <p:spPr>
          <a:xfrm>
            <a:off x="337350" y="1047566"/>
            <a:ext cx="8584708" cy="5042516"/>
          </a:xfrm>
        </p:spPr>
        <p:txBody>
          <a:bodyPr>
            <a:normAutofit fontScale="92500" lnSpcReduction="10000"/>
          </a:bodyPr>
          <a:lstStyle/>
          <a:p>
            <a:r>
              <a:rPr lang="ja-JP" altLang="en-US" sz="2600"/>
              <a:t>趣旨説明</a:t>
            </a:r>
            <a:r>
              <a:rPr lang="en-US" altLang="ja-JP" sz="2600" dirty="0"/>
              <a:t> 16:30-16:35</a:t>
            </a:r>
          </a:p>
          <a:p>
            <a:r>
              <a:rPr lang="ja-JP" altLang="en-US" sz="2600"/>
              <a:t>話題提供と問題提起</a:t>
            </a:r>
          </a:p>
          <a:p>
            <a:pPr lvl="1"/>
            <a:r>
              <a:rPr lang="ja-JP" altLang="en-US" sz="2600" b="1"/>
              <a:t>大学における研究データ管理の課題</a:t>
            </a:r>
            <a:r>
              <a:rPr lang="en-US" altLang="ja-JP" sz="2600" b="1" dirty="0"/>
              <a:t> </a:t>
            </a:r>
            <a:r>
              <a:rPr lang="en-US" altLang="ja-JP" sz="2600" dirty="0"/>
              <a:t>16:35-16:55</a:t>
            </a:r>
            <a:endParaRPr lang="en-US" altLang="ja-JP" sz="2600" b="1" dirty="0"/>
          </a:p>
          <a:p>
            <a:pPr lvl="1"/>
            <a:r>
              <a:rPr lang="en-US" altLang="ja-JP" sz="2600" dirty="0"/>
              <a:t>『</a:t>
            </a:r>
            <a:r>
              <a:rPr lang="ja-JP" altLang="en-US" sz="2600"/>
              <a:t>中規模大学の大学情報基盤センターとして，</a:t>
            </a:r>
            <a:r>
              <a:rPr lang="en-GB" altLang="ja-JP" sz="2600" dirty="0"/>
              <a:t>RDM</a:t>
            </a:r>
            <a:r>
              <a:rPr lang="ja-JP" altLang="en-US" sz="2600"/>
              <a:t>にどのように対処すべきか？</a:t>
            </a:r>
            <a:r>
              <a:rPr lang="en-US" altLang="ja-JP" sz="2600" dirty="0"/>
              <a:t>』</a:t>
            </a:r>
            <a:r>
              <a:rPr lang="ja-JP" altLang="en-US" sz="2600"/>
              <a:t>川村 暁（岩手大学）</a:t>
            </a:r>
          </a:p>
          <a:p>
            <a:pPr lvl="1"/>
            <a:r>
              <a:rPr lang="ja-JP" altLang="en-US" sz="2600" b="1"/>
              <a:t>研究機関での研究データ基盤の実践と高度化</a:t>
            </a:r>
            <a:r>
              <a:rPr lang="en-US" altLang="ja-JP" sz="2600" b="1" dirty="0"/>
              <a:t> </a:t>
            </a:r>
            <a:r>
              <a:rPr lang="en-US" altLang="ja-JP" sz="2600" dirty="0"/>
              <a:t>16:55-17:15</a:t>
            </a:r>
            <a:endParaRPr lang="en-US" altLang="ja-JP" sz="2600" b="1" dirty="0"/>
          </a:p>
          <a:p>
            <a:pPr lvl="1"/>
            <a:r>
              <a:rPr lang="en-US" altLang="ja-JP" sz="2600" dirty="0"/>
              <a:t>『</a:t>
            </a:r>
            <a:r>
              <a:rPr lang="ja-JP" altLang="en-US" sz="2600"/>
              <a:t>材料科学データのキューレーション、機械可読化、その先の付加価値</a:t>
            </a:r>
            <a:r>
              <a:rPr lang="en-US" altLang="ja-JP" sz="2600" dirty="0"/>
              <a:t>』</a:t>
            </a:r>
            <a:r>
              <a:rPr lang="ja-JP" altLang="en-US" sz="2600"/>
              <a:t>吉川 英樹（物質・材料研究機構）</a:t>
            </a:r>
          </a:p>
          <a:p>
            <a:pPr lvl="1"/>
            <a:r>
              <a:rPr lang="ja-JP" altLang="en-US" sz="2600" b="1"/>
              <a:t>学術機関に向けた研究データ管理の支援</a:t>
            </a:r>
            <a:r>
              <a:rPr lang="en-US" altLang="ja-JP" sz="2600" b="1" dirty="0"/>
              <a:t> </a:t>
            </a:r>
            <a:r>
              <a:rPr lang="en-US" altLang="ja-JP" sz="2600" dirty="0"/>
              <a:t>17:15-17:35</a:t>
            </a:r>
            <a:endParaRPr lang="en-US" altLang="ja-JP" sz="2600" b="1" dirty="0"/>
          </a:p>
          <a:p>
            <a:pPr lvl="1"/>
            <a:r>
              <a:rPr lang="en-US" altLang="ja-JP" sz="2600" dirty="0"/>
              <a:t>『</a:t>
            </a:r>
            <a:r>
              <a:rPr lang="ja-JP" altLang="en-US" sz="2600"/>
              <a:t>学術機関のための研究データ管理の基盤サービス</a:t>
            </a:r>
            <a:r>
              <a:rPr lang="en-US" altLang="ja-JP" sz="2600" dirty="0"/>
              <a:t>』</a:t>
            </a:r>
          </a:p>
          <a:p>
            <a:pPr marL="457200" lvl="1" indent="0">
              <a:buNone/>
            </a:pPr>
            <a:r>
              <a:rPr lang="ja-JP" altLang="en-US" sz="2600"/>
              <a:t>込山 悠介（国立情報学研究所）</a:t>
            </a:r>
          </a:p>
          <a:p>
            <a:r>
              <a:rPr lang="ja-JP" altLang="en-US" sz="2600"/>
              <a:t>会場を交えた議論</a:t>
            </a:r>
            <a:r>
              <a:rPr lang="en-US" altLang="ja-JP" sz="2600" dirty="0"/>
              <a:t> 17:35-17:55</a:t>
            </a:r>
            <a:endParaRPr lang="ja-JP" altLang="en-US" sz="2600"/>
          </a:p>
          <a:p>
            <a:r>
              <a:rPr lang="ja-JP" altLang="en-US" sz="2600"/>
              <a:t>クロージング</a:t>
            </a:r>
            <a:r>
              <a:rPr lang="en-US" altLang="ja-JP" sz="2600" dirty="0"/>
              <a:t> 17:55-18:00</a:t>
            </a:r>
            <a:endParaRPr lang="ja-JP" altLang="en-US" sz="2600"/>
          </a:p>
          <a:p>
            <a:endParaRPr lang="ja-JP" altLang="en-US"/>
          </a:p>
          <a:p>
            <a:endParaRPr kumimoji="1" lang="ja-JP" altLang="en-US"/>
          </a:p>
        </p:txBody>
      </p:sp>
      <p:sp>
        <p:nvSpPr>
          <p:cNvPr id="4" name="日付プレースホルダー 3">
            <a:extLst>
              <a:ext uri="{FF2B5EF4-FFF2-40B4-BE49-F238E27FC236}">
                <a16:creationId xmlns:a16="http://schemas.microsoft.com/office/drawing/2014/main" id="{D1393028-875F-4C47-BD24-952418A70CCB}"/>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A901C8F4-D63A-1C48-AC19-A74C0EA2B4F1}"/>
              </a:ext>
            </a:extLst>
          </p:cNvPr>
          <p:cNvSpPr>
            <a:spLocks noGrp="1"/>
          </p:cNvSpPr>
          <p:nvPr>
            <p:ph type="sldNum" sz="quarter" idx="12"/>
          </p:nvPr>
        </p:nvSpPr>
        <p:spPr/>
        <p:txBody>
          <a:bodyPr/>
          <a:lstStyle/>
          <a:p>
            <a:fld id="{A857ECF3-8135-1641-8906-0F5B8DD936FB}" type="slidenum">
              <a:rPr kumimoji="1" lang="ja-JP" altLang="en-US" smtClean="0"/>
              <a:t>4</a:t>
            </a:fld>
            <a:endParaRPr kumimoji="1" lang="ja-JP" altLang="en-US"/>
          </a:p>
        </p:txBody>
      </p:sp>
      <p:sp>
        <p:nvSpPr>
          <p:cNvPr id="7" name="フッター プレースホルダー 4">
            <a:extLst>
              <a:ext uri="{FF2B5EF4-FFF2-40B4-BE49-F238E27FC236}">
                <a16:creationId xmlns:a16="http://schemas.microsoft.com/office/drawing/2014/main" id="{F9ED551C-8C6F-3C46-B323-4C9B91E67895}"/>
              </a:ext>
            </a:extLst>
          </p:cNvPr>
          <p:cNvSpPr>
            <a:spLocks noGrp="1"/>
          </p:cNvSpPr>
          <p:nvPr>
            <p:ph type="ftr" sz="quarter" idx="11"/>
          </p:nvPr>
        </p:nvSpPr>
        <p:spPr>
          <a:xfrm>
            <a:off x="2430539" y="6356351"/>
            <a:ext cx="4282921" cy="365125"/>
          </a:xfrm>
        </p:spPr>
        <p:txBody>
          <a:bodyPr/>
          <a:lstStyle/>
          <a:p>
            <a:r>
              <a:rPr kumimoji="1" lang="en-GB" altLang="ja-JP"/>
              <a:t>Japan Open Science Summit 2018</a:t>
            </a:r>
            <a:r>
              <a:rPr kumimoji="1" lang="ja-JP" altLang="en-GB"/>
              <a:t>（</a:t>
            </a:r>
            <a:r>
              <a:rPr kumimoji="1" lang="en-GB" altLang="ja-JP"/>
              <a:t>JOSS2018</a:t>
            </a:r>
            <a:r>
              <a:rPr kumimoji="1" lang="ja-JP" altLang="en-GB"/>
              <a:t>）</a:t>
            </a:r>
            <a:r>
              <a:rPr kumimoji="1" lang="ja-JP" altLang="en-US"/>
              <a:t>セッション</a:t>
            </a:r>
            <a:r>
              <a:rPr kumimoji="1" lang="en-GB" altLang="ja-JP"/>
              <a:t>E3</a:t>
            </a:r>
            <a:r>
              <a:rPr kumimoji="1" lang="ja-JP" altLang="en-GB"/>
              <a:t>：</a:t>
            </a:r>
            <a:br>
              <a:rPr kumimoji="1" lang="ja-JP" altLang="en-GB"/>
            </a:br>
            <a:r>
              <a:rPr kumimoji="1" lang="en-GB" altLang="ja-JP"/>
              <a:t>BoF: </a:t>
            </a:r>
            <a:r>
              <a:rPr kumimoji="1" lang="ja-JP" altLang="en-US"/>
              <a:t>研究データ管理に必要なシステム</a:t>
            </a:r>
          </a:p>
        </p:txBody>
      </p:sp>
    </p:spTree>
    <p:extLst>
      <p:ext uri="{BB962C8B-B14F-4D97-AF65-F5344CB8AC3E}">
        <p14:creationId xmlns:p14="http://schemas.microsoft.com/office/powerpoint/2010/main" val="823810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420B50DA-1559-954A-9096-9C25E35818C5}"/>
              </a:ext>
            </a:extLst>
          </p:cNvPr>
          <p:cNvSpPr>
            <a:spLocks noGrp="1"/>
          </p:cNvSpPr>
          <p:nvPr>
            <p:ph type="title"/>
          </p:nvPr>
        </p:nvSpPr>
        <p:spPr/>
        <p:txBody>
          <a:bodyPr>
            <a:normAutofit/>
          </a:bodyPr>
          <a:lstStyle/>
          <a:p>
            <a:r>
              <a:rPr lang="ja-JP" altLang="en-US" sz="5400"/>
              <a:t>話題提供と問題提起 </a:t>
            </a:r>
            <a:endParaRPr kumimoji="1" lang="ja-JP" altLang="en-US" sz="5400"/>
          </a:p>
        </p:txBody>
      </p:sp>
      <p:sp>
        <p:nvSpPr>
          <p:cNvPr id="8" name="テキスト プレースホルダー 7">
            <a:extLst>
              <a:ext uri="{FF2B5EF4-FFF2-40B4-BE49-F238E27FC236}">
                <a16:creationId xmlns:a16="http://schemas.microsoft.com/office/drawing/2014/main" id="{5A4D1102-6146-FD49-8D02-C6F50D147C4F}"/>
              </a:ext>
            </a:extLst>
          </p:cNvPr>
          <p:cNvSpPr>
            <a:spLocks noGrp="1"/>
          </p:cNvSpPr>
          <p:nvPr>
            <p:ph type="body" idx="1"/>
          </p:nvPr>
        </p:nvSpPr>
        <p:spPr/>
        <p:txBody>
          <a:bodyPr/>
          <a:lstStyle/>
          <a:p>
            <a:r>
              <a:rPr kumimoji="1" lang="en-US" altLang="ja-JP" dirty="0"/>
              <a:t>16:35-17:35</a:t>
            </a:r>
            <a:r>
              <a:rPr kumimoji="1" lang="ja-JP" altLang="en-US"/>
              <a:t> （</a:t>
            </a:r>
            <a:r>
              <a:rPr lang="en-US" altLang="ja-JP" dirty="0"/>
              <a:t>20</a:t>
            </a:r>
            <a:r>
              <a:rPr lang="ja-JP" altLang="en-US"/>
              <a:t>分 </a:t>
            </a:r>
            <a:r>
              <a:rPr lang="en-US" altLang="ja-JP" dirty="0"/>
              <a:t>×</a:t>
            </a:r>
            <a:r>
              <a:rPr lang="ja-JP" altLang="en-US"/>
              <a:t> </a:t>
            </a:r>
            <a:r>
              <a:rPr lang="en-US" altLang="ja-JP" dirty="0"/>
              <a:t>3</a:t>
            </a:r>
            <a:r>
              <a:rPr lang="ja-JP" altLang="en-US"/>
              <a:t>名</a:t>
            </a:r>
            <a:r>
              <a:rPr kumimoji="1" lang="ja-JP" altLang="en-US"/>
              <a:t>）</a:t>
            </a:r>
          </a:p>
        </p:txBody>
      </p:sp>
      <p:sp>
        <p:nvSpPr>
          <p:cNvPr id="4" name="日付プレースホルダー 3">
            <a:extLst>
              <a:ext uri="{FF2B5EF4-FFF2-40B4-BE49-F238E27FC236}">
                <a16:creationId xmlns:a16="http://schemas.microsoft.com/office/drawing/2014/main" id="{2BCBD292-481F-9346-8E70-B989FDFFB96E}"/>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2927FBF7-BCFF-3244-AB70-31C0B42D2484}"/>
              </a:ext>
            </a:extLst>
          </p:cNvPr>
          <p:cNvSpPr>
            <a:spLocks noGrp="1"/>
          </p:cNvSpPr>
          <p:nvPr>
            <p:ph type="sldNum" sz="quarter" idx="12"/>
          </p:nvPr>
        </p:nvSpPr>
        <p:spPr/>
        <p:txBody>
          <a:bodyPr/>
          <a:lstStyle/>
          <a:p>
            <a:fld id="{A857ECF3-8135-1641-8906-0F5B8DD936FB}" type="slidenum">
              <a:rPr kumimoji="1" lang="ja-JP" altLang="en-US" smtClean="0"/>
              <a:t>5</a:t>
            </a:fld>
            <a:endParaRPr kumimoji="1" lang="ja-JP" altLang="en-US"/>
          </a:p>
        </p:txBody>
      </p:sp>
      <p:sp>
        <p:nvSpPr>
          <p:cNvPr id="9" name="フッター プレースホルダー 4">
            <a:extLst>
              <a:ext uri="{FF2B5EF4-FFF2-40B4-BE49-F238E27FC236}">
                <a16:creationId xmlns:a16="http://schemas.microsoft.com/office/drawing/2014/main" id="{B948C8C1-76E9-4744-A7E2-487D3BE30269}"/>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Tree>
    <p:extLst>
      <p:ext uri="{BB962C8B-B14F-4D97-AF65-F5344CB8AC3E}">
        <p14:creationId xmlns:p14="http://schemas.microsoft.com/office/powerpoint/2010/main" val="1026636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893CEF-DDF6-C645-A398-62467210F7F1}"/>
              </a:ext>
            </a:extLst>
          </p:cNvPr>
          <p:cNvSpPr>
            <a:spLocks noGrp="1"/>
          </p:cNvSpPr>
          <p:nvPr>
            <p:ph type="title"/>
          </p:nvPr>
        </p:nvSpPr>
        <p:spPr>
          <a:xfrm>
            <a:off x="623887" y="1709739"/>
            <a:ext cx="8218271" cy="2852737"/>
          </a:xfrm>
        </p:spPr>
        <p:txBody>
          <a:bodyPr>
            <a:normAutofit/>
          </a:bodyPr>
          <a:lstStyle/>
          <a:p>
            <a:r>
              <a:rPr lang="en-US" altLang="ja-JP" sz="3200" dirty="0"/>
              <a:t>『</a:t>
            </a:r>
            <a:r>
              <a:rPr lang="ja-JP" altLang="en-US" sz="3200"/>
              <a:t>中規模大学の大学情報基盤センターとして，</a:t>
            </a:r>
            <a:r>
              <a:rPr lang="en-GB" altLang="ja-JP" sz="3200" dirty="0"/>
              <a:t>RDM</a:t>
            </a:r>
            <a:r>
              <a:rPr lang="ja-JP" altLang="en-US" sz="3200"/>
              <a:t>にどのように対処すべきか？</a:t>
            </a:r>
            <a:r>
              <a:rPr lang="en-US" altLang="ja-JP" sz="3200" dirty="0"/>
              <a:t>』</a:t>
            </a:r>
            <a:br>
              <a:rPr lang="en-US" altLang="ja-JP" sz="3200" dirty="0"/>
            </a:br>
            <a:br>
              <a:rPr lang="en-US" altLang="ja-JP" sz="3200" dirty="0"/>
            </a:br>
            <a:endParaRPr kumimoji="1" lang="ja-JP" altLang="en-US" sz="3200"/>
          </a:p>
        </p:txBody>
      </p:sp>
      <p:sp>
        <p:nvSpPr>
          <p:cNvPr id="3" name="テキスト プレースホルダー 2">
            <a:extLst>
              <a:ext uri="{FF2B5EF4-FFF2-40B4-BE49-F238E27FC236}">
                <a16:creationId xmlns:a16="http://schemas.microsoft.com/office/drawing/2014/main" id="{F2A06578-A7B4-E04B-A980-26F56D6690F4}"/>
              </a:ext>
            </a:extLst>
          </p:cNvPr>
          <p:cNvSpPr>
            <a:spLocks noGrp="1"/>
          </p:cNvSpPr>
          <p:nvPr>
            <p:ph type="body" idx="1"/>
          </p:nvPr>
        </p:nvSpPr>
        <p:spPr/>
        <p:txBody>
          <a:bodyPr/>
          <a:lstStyle/>
          <a:p>
            <a:pPr algn="ctr"/>
            <a:r>
              <a:rPr lang="ja-JP" altLang="en-US"/>
              <a:t>川村 暁（岩手大学）</a:t>
            </a:r>
          </a:p>
          <a:p>
            <a:endParaRPr kumimoji="1" lang="ja-JP" altLang="en-US"/>
          </a:p>
        </p:txBody>
      </p:sp>
      <p:sp>
        <p:nvSpPr>
          <p:cNvPr id="4" name="日付プレースホルダー 3">
            <a:extLst>
              <a:ext uri="{FF2B5EF4-FFF2-40B4-BE49-F238E27FC236}">
                <a16:creationId xmlns:a16="http://schemas.microsoft.com/office/drawing/2014/main" id="{1E750B97-0EAC-0D48-80D1-912CF5DF88DA}"/>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61453A5E-1023-C740-BBAE-A9AA2BBE6F73}"/>
              </a:ext>
            </a:extLst>
          </p:cNvPr>
          <p:cNvSpPr>
            <a:spLocks noGrp="1"/>
          </p:cNvSpPr>
          <p:nvPr>
            <p:ph type="sldNum" sz="quarter" idx="12"/>
          </p:nvPr>
        </p:nvSpPr>
        <p:spPr/>
        <p:txBody>
          <a:bodyPr/>
          <a:lstStyle/>
          <a:p>
            <a:fld id="{A857ECF3-8135-1641-8906-0F5B8DD936FB}" type="slidenum">
              <a:rPr kumimoji="1" lang="ja-JP" altLang="en-US" smtClean="0"/>
              <a:t>6</a:t>
            </a:fld>
            <a:endParaRPr kumimoji="1" lang="ja-JP" altLang="en-US"/>
          </a:p>
        </p:txBody>
      </p:sp>
      <p:sp>
        <p:nvSpPr>
          <p:cNvPr id="7" name="フッター プレースホルダー 4">
            <a:extLst>
              <a:ext uri="{FF2B5EF4-FFF2-40B4-BE49-F238E27FC236}">
                <a16:creationId xmlns:a16="http://schemas.microsoft.com/office/drawing/2014/main" id="{EF194E80-C5B2-8142-8488-9E259BEAA99A}"/>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9" name="正方形/長方形 8">
            <a:extLst>
              <a:ext uri="{FF2B5EF4-FFF2-40B4-BE49-F238E27FC236}">
                <a16:creationId xmlns:a16="http://schemas.microsoft.com/office/drawing/2014/main" id="{951740BD-5EDE-1C45-A9CE-C88A46CB7FD0}"/>
              </a:ext>
            </a:extLst>
          </p:cNvPr>
          <p:cNvSpPr/>
          <p:nvPr/>
        </p:nvSpPr>
        <p:spPr>
          <a:xfrm>
            <a:off x="623887" y="1852639"/>
            <a:ext cx="4288353" cy="707886"/>
          </a:xfrm>
          <a:prstGeom prst="rect">
            <a:avLst/>
          </a:prstGeom>
        </p:spPr>
        <p:txBody>
          <a:bodyPr wrap="none">
            <a:spAutoFit/>
          </a:bodyPr>
          <a:lstStyle/>
          <a:p>
            <a:r>
              <a:rPr lang="ja-JP" altLang="en-US" sz="2000" b="1"/>
              <a:t>大学における研究データ管理の課題</a:t>
            </a:r>
            <a:endParaRPr lang="en-US" altLang="ja-JP" sz="2000" b="1" dirty="0"/>
          </a:p>
          <a:p>
            <a:r>
              <a:rPr lang="en-US" altLang="ja-JP" sz="2000" dirty="0"/>
              <a:t>16:35-16:55</a:t>
            </a:r>
            <a:endParaRPr lang="ja-JP" altLang="en-US" sz="2000"/>
          </a:p>
        </p:txBody>
      </p:sp>
    </p:spTree>
    <p:extLst>
      <p:ext uri="{BB962C8B-B14F-4D97-AF65-F5344CB8AC3E}">
        <p14:creationId xmlns:p14="http://schemas.microsoft.com/office/powerpoint/2010/main" val="1300337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893CEF-DDF6-C645-A398-62467210F7F1}"/>
              </a:ext>
            </a:extLst>
          </p:cNvPr>
          <p:cNvSpPr>
            <a:spLocks noGrp="1"/>
          </p:cNvSpPr>
          <p:nvPr>
            <p:ph type="title"/>
          </p:nvPr>
        </p:nvSpPr>
        <p:spPr>
          <a:xfrm>
            <a:off x="623887" y="1709739"/>
            <a:ext cx="8218271" cy="2852737"/>
          </a:xfrm>
        </p:spPr>
        <p:txBody>
          <a:bodyPr>
            <a:normAutofit/>
          </a:bodyPr>
          <a:lstStyle/>
          <a:p>
            <a:r>
              <a:rPr lang="en-US" altLang="ja-JP" sz="3200" dirty="0"/>
              <a:t>『</a:t>
            </a:r>
            <a:r>
              <a:rPr lang="ja-JP" altLang="en-US" sz="3200"/>
              <a:t>材料科学データのキューレーション、機械可読化、その先の付加価値</a:t>
            </a:r>
            <a:r>
              <a:rPr lang="en-US" altLang="ja-JP" sz="3200" dirty="0"/>
              <a:t>』</a:t>
            </a:r>
            <a:br>
              <a:rPr lang="en-US" altLang="ja-JP" sz="3200" dirty="0"/>
            </a:br>
            <a:br>
              <a:rPr lang="en-US" altLang="ja-JP" sz="3200" dirty="0"/>
            </a:br>
            <a:endParaRPr kumimoji="1" lang="ja-JP" altLang="en-US" sz="3200"/>
          </a:p>
        </p:txBody>
      </p:sp>
      <p:sp>
        <p:nvSpPr>
          <p:cNvPr id="3" name="テキスト プレースホルダー 2">
            <a:extLst>
              <a:ext uri="{FF2B5EF4-FFF2-40B4-BE49-F238E27FC236}">
                <a16:creationId xmlns:a16="http://schemas.microsoft.com/office/drawing/2014/main" id="{F2A06578-A7B4-E04B-A980-26F56D6690F4}"/>
              </a:ext>
            </a:extLst>
          </p:cNvPr>
          <p:cNvSpPr>
            <a:spLocks noGrp="1"/>
          </p:cNvSpPr>
          <p:nvPr>
            <p:ph type="body" idx="1"/>
          </p:nvPr>
        </p:nvSpPr>
        <p:spPr/>
        <p:txBody>
          <a:bodyPr/>
          <a:lstStyle/>
          <a:p>
            <a:pPr algn="ctr"/>
            <a:r>
              <a:rPr lang="ja-JP" altLang="en-US"/>
              <a:t>吉川 英樹（物質・材料研究機構）</a:t>
            </a:r>
          </a:p>
          <a:p>
            <a:endParaRPr kumimoji="1" lang="ja-JP" altLang="en-US"/>
          </a:p>
        </p:txBody>
      </p:sp>
      <p:sp>
        <p:nvSpPr>
          <p:cNvPr id="4" name="日付プレースホルダー 3">
            <a:extLst>
              <a:ext uri="{FF2B5EF4-FFF2-40B4-BE49-F238E27FC236}">
                <a16:creationId xmlns:a16="http://schemas.microsoft.com/office/drawing/2014/main" id="{1E750B97-0EAC-0D48-80D1-912CF5DF88DA}"/>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61453A5E-1023-C740-BBAE-A9AA2BBE6F73}"/>
              </a:ext>
            </a:extLst>
          </p:cNvPr>
          <p:cNvSpPr>
            <a:spLocks noGrp="1"/>
          </p:cNvSpPr>
          <p:nvPr>
            <p:ph type="sldNum" sz="quarter" idx="12"/>
          </p:nvPr>
        </p:nvSpPr>
        <p:spPr/>
        <p:txBody>
          <a:bodyPr/>
          <a:lstStyle/>
          <a:p>
            <a:fld id="{A857ECF3-8135-1641-8906-0F5B8DD936FB}" type="slidenum">
              <a:rPr kumimoji="1" lang="ja-JP" altLang="en-US" smtClean="0"/>
              <a:t>7</a:t>
            </a:fld>
            <a:endParaRPr kumimoji="1" lang="ja-JP" altLang="en-US"/>
          </a:p>
        </p:txBody>
      </p:sp>
      <p:sp>
        <p:nvSpPr>
          <p:cNvPr id="7" name="フッター プレースホルダー 4">
            <a:extLst>
              <a:ext uri="{FF2B5EF4-FFF2-40B4-BE49-F238E27FC236}">
                <a16:creationId xmlns:a16="http://schemas.microsoft.com/office/drawing/2014/main" id="{FC8E7189-D118-E34F-8E9C-1E80738A7891}"/>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9" name="正方形/長方形 8">
            <a:extLst>
              <a:ext uri="{FF2B5EF4-FFF2-40B4-BE49-F238E27FC236}">
                <a16:creationId xmlns:a16="http://schemas.microsoft.com/office/drawing/2014/main" id="{CF93D379-A3BF-864F-BA07-75020E552C5A}"/>
              </a:ext>
            </a:extLst>
          </p:cNvPr>
          <p:cNvSpPr/>
          <p:nvPr/>
        </p:nvSpPr>
        <p:spPr>
          <a:xfrm>
            <a:off x="623887" y="1852639"/>
            <a:ext cx="5314275" cy="707886"/>
          </a:xfrm>
          <a:prstGeom prst="rect">
            <a:avLst/>
          </a:prstGeom>
        </p:spPr>
        <p:txBody>
          <a:bodyPr wrap="none">
            <a:spAutoFit/>
          </a:bodyPr>
          <a:lstStyle/>
          <a:p>
            <a:r>
              <a:rPr lang="ja-JP" altLang="en-US" sz="2000" b="1"/>
              <a:t>研究機関での研究データ基盤の実践と高度化</a:t>
            </a:r>
            <a:endParaRPr lang="en-US" altLang="ja-JP" sz="2000" b="1" dirty="0"/>
          </a:p>
          <a:p>
            <a:r>
              <a:rPr lang="en-US" altLang="ja-JP" sz="2000" dirty="0"/>
              <a:t>16:55-17:15</a:t>
            </a:r>
            <a:endParaRPr lang="ja-JP" altLang="en-US" sz="2000"/>
          </a:p>
        </p:txBody>
      </p:sp>
    </p:spTree>
    <p:extLst>
      <p:ext uri="{BB962C8B-B14F-4D97-AF65-F5344CB8AC3E}">
        <p14:creationId xmlns:p14="http://schemas.microsoft.com/office/powerpoint/2010/main" val="360244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893CEF-DDF6-C645-A398-62467210F7F1}"/>
              </a:ext>
            </a:extLst>
          </p:cNvPr>
          <p:cNvSpPr>
            <a:spLocks noGrp="1"/>
          </p:cNvSpPr>
          <p:nvPr>
            <p:ph type="title"/>
          </p:nvPr>
        </p:nvSpPr>
        <p:spPr>
          <a:xfrm>
            <a:off x="191772" y="1736727"/>
            <a:ext cx="8750932" cy="2852737"/>
          </a:xfrm>
        </p:spPr>
        <p:txBody>
          <a:bodyPr>
            <a:normAutofit/>
          </a:bodyPr>
          <a:lstStyle/>
          <a:p>
            <a:r>
              <a:rPr lang="en-US" altLang="ja-JP" sz="3200" dirty="0"/>
              <a:t>『</a:t>
            </a:r>
            <a:r>
              <a:rPr lang="ja-JP" altLang="en-US" sz="3200"/>
              <a:t>学術機関のための研究データ基盤サービス</a:t>
            </a:r>
            <a:r>
              <a:rPr lang="en-US" altLang="ja-JP" sz="3200" dirty="0"/>
              <a:t>』</a:t>
            </a:r>
            <a:br>
              <a:rPr lang="en-US" altLang="ja-JP" sz="3200" dirty="0"/>
            </a:br>
            <a:br>
              <a:rPr lang="en-US" altLang="ja-JP" sz="3200" dirty="0"/>
            </a:br>
            <a:endParaRPr kumimoji="1" lang="ja-JP" altLang="en-US" sz="3200"/>
          </a:p>
        </p:txBody>
      </p:sp>
      <p:sp>
        <p:nvSpPr>
          <p:cNvPr id="3" name="テキスト プレースホルダー 2">
            <a:extLst>
              <a:ext uri="{FF2B5EF4-FFF2-40B4-BE49-F238E27FC236}">
                <a16:creationId xmlns:a16="http://schemas.microsoft.com/office/drawing/2014/main" id="{F2A06578-A7B4-E04B-A980-26F56D6690F4}"/>
              </a:ext>
            </a:extLst>
          </p:cNvPr>
          <p:cNvSpPr>
            <a:spLocks noGrp="1"/>
          </p:cNvSpPr>
          <p:nvPr>
            <p:ph type="body" idx="1"/>
          </p:nvPr>
        </p:nvSpPr>
        <p:spPr/>
        <p:txBody>
          <a:bodyPr/>
          <a:lstStyle/>
          <a:p>
            <a:pPr algn="ctr"/>
            <a:r>
              <a:rPr lang="ja-JP" altLang="en-US"/>
              <a:t>込山 悠介（国立情報学研究所）</a:t>
            </a:r>
          </a:p>
          <a:p>
            <a:endParaRPr kumimoji="1" lang="ja-JP" altLang="en-US"/>
          </a:p>
        </p:txBody>
      </p:sp>
      <p:sp>
        <p:nvSpPr>
          <p:cNvPr id="4" name="日付プレースホルダー 3">
            <a:extLst>
              <a:ext uri="{FF2B5EF4-FFF2-40B4-BE49-F238E27FC236}">
                <a16:creationId xmlns:a16="http://schemas.microsoft.com/office/drawing/2014/main" id="{1E750B97-0EAC-0D48-80D1-912CF5DF88DA}"/>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61453A5E-1023-C740-BBAE-A9AA2BBE6F73}"/>
              </a:ext>
            </a:extLst>
          </p:cNvPr>
          <p:cNvSpPr>
            <a:spLocks noGrp="1"/>
          </p:cNvSpPr>
          <p:nvPr>
            <p:ph type="sldNum" sz="quarter" idx="12"/>
          </p:nvPr>
        </p:nvSpPr>
        <p:spPr/>
        <p:txBody>
          <a:bodyPr/>
          <a:lstStyle/>
          <a:p>
            <a:fld id="{A857ECF3-8135-1641-8906-0F5B8DD936FB}" type="slidenum">
              <a:rPr kumimoji="1" lang="ja-JP" altLang="en-US" smtClean="0"/>
              <a:t>8</a:t>
            </a:fld>
            <a:endParaRPr kumimoji="1" lang="ja-JP" altLang="en-US"/>
          </a:p>
        </p:txBody>
      </p:sp>
      <p:sp>
        <p:nvSpPr>
          <p:cNvPr id="7" name="フッター プレースホルダー 4">
            <a:extLst>
              <a:ext uri="{FF2B5EF4-FFF2-40B4-BE49-F238E27FC236}">
                <a16:creationId xmlns:a16="http://schemas.microsoft.com/office/drawing/2014/main" id="{5C49AACA-CEE2-744F-ABEF-C55F5EB3E08C}"/>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
        <p:nvSpPr>
          <p:cNvPr id="9" name="正方形/長方形 8">
            <a:extLst>
              <a:ext uri="{FF2B5EF4-FFF2-40B4-BE49-F238E27FC236}">
                <a16:creationId xmlns:a16="http://schemas.microsoft.com/office/drawing/2014/main" id="{ADE70FEA-B854-114A-8B77-B531BEA34807}"/>
              </a:ext>
            </a:extLst>
          </p:cNvPr>
          <p:cNvSpPr/>
          <p:nvPr/>
        </p:nvSpPr>
        <p:spPr>
          <a:xfrm>
            <a:off x="623887" y="1852639"/>
            <a:ext cx="4801314" cy="707886"/>
          </a:xfrm>
          <a:prstGeom prst="rect">
            <a:avLst/>
          </a:prstGeom>
        </p:spPr>
        <p:txBody>
          <a:bodyPr wrap="none">
            <a:spAutoFit/>
          </a:bodyPr>
          <a:lstStyle/>
          <a:p>
            <a:r>
              <a:rPr lang="ja-JP" altLang="en-US" sz="2000" b="1"/>
              <a:t>学術機関に向けた研究データ管理の支援</a:t>
            </a:r>
            <a:endParaRPr lang="en-US" altLang="ja-JP" sz="2000" b="1" dirty="0"/>
          </a:p>
          <a:p>
            <a:r>
              <a:rPr lang="en-US" altLang="ja-JP" sz="2000" dirty="0"/>
              <a:t>17:15-17:35</a:t>
            </a:r>
            <a:endParaRPr lang="ja-JP" altLang="en-US" sz="2000"/>
          </a:p>
        </p:txBody>
      </p:sp>
    </p:spTree>
    <p:extLst>
      <p:ext uri="{BB962C8B-B14F-4D97-AF65-F5344CB8AC3E}">
        <p14:creationId xmlns:p14="http://schemas.microsoft.com/office/powerpoint/2010/main" val="2748562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420B50DA-1559-954A-9096-9C25E35818C5}"/>
              </a:ext>
            </a:extLst>
          </p:cNvPr>
          <p:cNvSpPr>
            <a:spLocks noGrp="1"/>
          </p:cNvSpPr>
          <p:nvPr>
            <p:ph type="title"/>
          </p:nvPr>
        </p:nvSpPr>
        <p:spPr/>
        <p:txBody>
          <a:bodyPr>
            <a:normAutofit/>
          </a:bodyPr>
          <a:lstStyle/>
          <a:p>
            <a:r>
              <a:rPr lang="ja-JP" altLang="en-US" sz="5400"/>
              <a:t>会場を交えた議論</a:t>
            </a:r>
            <a:endParaRPr kumimoji="1" lang="ja-JP" altLang="en-US" sz="5400"/>
          </a:p>
        </p:txBody>
      </p:sp>
      <p:sp>
        <p:nvSpPr>
          <p:cNvPr id="8" name="テキスト プレースホルダー 7">
            <a:extLst>
              <a:ext uri="{FF2B5EF4-FFF2-40B4-BE49-F238E27FC236}">
                <a16:creationId xmlns:a16="http://schemas.microsoft.com/office/drawing/2014/main" id="{5A4D1102-6146-FD49-8D02-C6F50D147C4F}"/>
              </a:ext>
            </a:extLst>
          </p:cNvPr>
          <p:cNvSpPr>
            <a:spLocks noGrp="1"/>
          </p:cNvSpPr>
          <p:nvPr>
            <p:ph type="body" idx="1"/>
          </p:nvPr>
        </p:nvSpPr>
        <p:spPr/>
        <p:txBody>
          <a:bodyPr/>
          <a:lstStyle/>
          <a:p>
            <a:r>
              <a:rPr lang="en-US" altLang="ja-JP" dirty="0"/>
              <a:t>17:35-17:55 </a:t>
            </a:r>
            <a:r>
              <a:rPr lang="ja-JP" altLang="en-US"/>
              <a:t>（</a:t>
            </a:r>
            <a:r>
              <a:rPr lang="en-US" altLang="ja-JP" dirty="0"/>
              <a:t>20</a:t>
            </a:r>
            <a:r>
              <a:rPr lang="ja-JP" altLang="en-US"/>
              <a:t>分）</a:t>
            </a:r>
            <a:endParaRPr kumimoji="1" lang="ja-JP" altLang="en-US"/>
          </a:p>
        </p:txBody>
      </p:sp>
      <p:sp>
        <p:nvSpPr>
          <p:cNvPr id="4" name="日付プレースホルダー 3">
            <a:extLst>
              <a:ext uri="{FF2B5EF4-FFF2-40B4-BE49-F238E27FC236}">
                <a16:creationId xmlns:a16="http://schemas.microsoft.com/office/drawing/2014/main" id="{2BCBD292-481F-9346-8E70-B989FDFFB96E}"/>
              </a:ext>
            </a:extLst>
          </p:cNvPr>
          <p:cNvSpPr>
            <a:spLocks noGrp="1"/>
          </p:cNvSpPr>
          <p:nvPr>
            <p:ph type="dt" sz="half" idx="10"/>
          </p:nvPr>
        </p:nvSpPr>
        <p:spPr/>
        <p:txBody>
          <a:bodyPr/>
          <a:lstStyle/>
          <a:p>
            <a:r>
              <a:rPr kumimoji="1" lang="en-US" altLang="ja-JP"/>
              <a:t>2018/6/18</a:t>
            </a:r>
            <a:endParaRPr kumimoji="1" lang="ja-JP" altLang="en-US"/>
          </a:p>
        </p:txBody>
      </p:sp>
      <p:sp>
        <p:nvSpPr>
          <p:cNvPr id="6" name="スライド番号プレースホルダー 5">
            <a:extLst>
              <a:ext uri="{FF2B5EF4-FFF2-40B4-BE49-F238E27FC236}">
                <a16:creationId xmlns:a16="http://schemas.microsoft.com/office/drawing/2014/main" id="{2927FBF7-BCFF-3244-AB70-31C0B42D2484}"/>
              </a:ext>
            </a:extLst>
          </p:cNvPr>
          <p:cNvSpPr>
            <a:spLocks noGrp="1"/>
          </p:cNvSpPr>
          <p:nvPr>
            <p:ph type="sldNum" sz="quarter" idx="12"/>
          </p:nvPr>
        </p:nvSpPr>
        <p:spPr/>
        <p:txBody>
          <a:bodyPr/>
          <a:lstStyle/>
          <a:p>
            <a:fld id="{A857ECF3-8135-1641-8906-0F5B8DD936FB}" type="slidenum">
              <a:rPr kumimoji="1" lang="ja-JP" altLang="en-US" smtClean="0"/>
              <a:t>9</a:t>
            </a:fld>
            <a:endParaRPr kumimoji="1" lang="ja-JP" altLang="en-US"/>
          </a:p>
        </p:txBody>
      </p:sp>
      <p:sp>
        <p:nvSpPr>
          <p:cNvPr id="9" name="フッター プレースホルダー 4">
            <a:extLst>
              <a:ext uri="{FF2B5EF4-FFF2-40B4-BE49-F238E27FC236}">
                <a16:creationId xmlns:a16="http://schemas.microsoft.com/office/drawing/2014/main" id="{1107F6C2-DD39-B441-94FA-0C330DA67E7A}"/>
              </a:ext>
            </a:extLst>
          </p:cNvPr>
          <p:cNvSpPr>
            <a:spLocks noGrp="1"/>
          </p:cNvSpPr>
          <p:nvPr>
            <p:ph type="ftr" sz="quarter" idx="11"/>
          </p:nvPr>
        </p:nvSpPr>
        <p:spPr>
          <a:xfrm>
            <a:off x="2430539" y="6356351"/>
            <a:ext cx="4282921" cy="365125"/>
          </a:xfrm>
        </p:spPr>
        <p:txBody>
          <a:bodyPr/>
          <a:lstStyle/>
          <a:p>
            <a:r>
              <a:rPr kumimoji="1" lang="en-GB" altLang="ja-JP" dirty="0"/>
              <a:t>Japan Open Science Summit 2018</a:t>
            </a:r>
            <a:r>
              <a:rPr kumimoji="1" lang="ja-JP" altLang="en-GB"/>
              <a:t>（</a:t>
            </a:r>
            <a:r>
              <a:rPr kumimoji="1" lang="en-GB" altLang="ja-JP" dirty="0"/>
              <a:t>JOSS2018</a:t>
            </a:r>
            <a:r>
              <a:rPr kumimoji="1" lang="ja-JP" altLang="en-GB"/>
              <a:t>）</a:t>
            </a:r>
            <a:r>
              <a:rPr kumimoji="1" lang="ja-JP" altLang="en-US"/>
              <a:t>セッション</a:t>
            </a:r>
            <a:r>
              <a:rPr kumimoji="1" lang="en-GB" altLang="ja-JP" dirty="0"/>
              <a:t>E3</a:t>
            </a:r>
            <a:r>
              <a:rPr kumimoji="1" lang="ja-JP" altLang="en-GB"/>
              <a:t>：</a:t>
            </a:r>
            <a:br>
              <a:rPr kumimoji="1" lang="ja-JP" altLang="en-GB"/>
            </a:br>
            <a:r>
              <a:rPr kumimoji="1" lang="en-GB" altLang="ja-JP" dirty="0" err="1"/>
              <a:t>BoF</a:t>
            </a:r>
            <a:r>
              <a:rPr kumimoji="1" lang="en-GB" altLang="ja-JP" dirty="0"/>
              <a:t>: </a:t>
            </a:r>
            <a:r>
              <a:rPr kumimoji="1" lang="ja-JP" altLang="en-US"/>
              <a:t>研究データ管理に必要なシステム</a:t>
            </a:r>
          </a:p>
        </p:txBody>
      </p:sp>
    </p:spTree>
    <p:extLst>
      <p:ext uri="{BB962C8B-B14F-4D97-AF65-F5344CB8AC3E}">
        <p14:creationId xmlns:p14="http://schemas.microsoft.com/office/powerpoint/2010/main" val="262146573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TotalTime>
  <Words>887</Words>
  <Application>Microsoft Macintosh PowerPoint</Application>
  <PresentationFormat>画面に合わせる (4:3)</PresentationFormat>
  <Paragraphs>102</Paragraphs>
  <Slides>14</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HGPGothicE</vt:lpstr>
      <vt:lpstr>游ゴシック</vt:lpstr>
      <vt:lpstr>游ゴシック Light</vt:lpstr>
      <vt:lpstr>Arial</vt:lpstr>
      <vt:lpstr>Calibri</vt:lpstr>
      <vt:lpstr>Calibri Light</vt:lpstr>
      <vt:lpstr>Office テーマ</vt:lpstr>
      <vt:lpstr>Japan Open Science Summit 2018（JOSS2018） セッションE3：  BoF: 研究データ管理に必要なシステム </vt:lpstr>
      <vt:lpstr>趣旨説明</vt:lpstr>
      <vt:lpstr>趣旨説明</vt:lpstr>
      <vt:lpstr>プログラム</vt:lpstr>
      <vt:lpstr>話題提供と問題提起 </vt:lpstr>
      <vt:lpstr>『中規模大学の大学情報基盤センターとして，RDMにどのように対処すべきか？』  </vt:lpstr>
      <vt:lpstr>『材料科学データのキューレーション、機械可読化、その先の付加価値』  </vt:lpstr>
      <vt:lpstr>『学術機関のための研究データ基盤サービス』  </vt:lpstr>
      <vt:lpstr>会場を交えた議論</vt:lpstr>
      <vt:lpstr>BoFの会場討論の進め方</vt:lpstr>
      <vt:lpstr>議題</vt:lpstr>
      <vt:lpstr>クロージング</vt:lpstr>
      <vt:lpstr>会場討論のまとめ</vt:lpstr>
      <vt:lpstr>メーリングリスト作成</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Yusuke Komiyama</dc:creator>
  <cp:lastModifiedBy>Yusuke Komiyama</cp:lastModifiedBy>
  <cp:revision>51</cp:revision>
  <dcterms:created xsi:type="dcterms:W3CDTF">2018-06-17T16:40:34Z</dcterms:created>
  <dcterms:modified xsi:type="dcterms:W3CDTF">2018-06-18T06:40:33Z</dcterms:modified>
</cp:coreProperties>
</file>